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60" r:id="rId6"/>
    <p:sldId id="261" r:id="rId7"/>
    <p:sldId id="275" r:id="rId8"/>
    <p:sldId id="276" r:id="rId9"/>
    <p:sldId id="277" r:id="rId10"/>
    <p:sldId id="262" r:id="rId11"/>
    <p:sldId id="263" r:id="rId12"/>
    <p:sldId id="285" r:id="rId13"/>
    <p:sldId id="268" r:id="rId14"/>
    <p:sldId id="283" r:id="rId15"/>
    <p:sldId id="284" r:id="rId16"/>
    <p:sldId id="266" r:id="rId17"/>
    <p:sldId id="270" r:id="rId18"/>
    <p:sldId id="282" r:id="rId19"/>
    <p:sldId id="278" r:id="rId20"/>
    <p:sldId id="279" r:id="rId21"/>
    <p:sldId id="280" r:id="rId22"/>
    <p:sldId id="281" r:id="rId23"/>
    <p:sldId id="272" r:id="rId24"/>
  </p:sldIdLst>
  <p:sldSz cx="18288000" cy="10287000"/>
  <p:notesSz cx="6858000" cy="9144000"/>
  <p:embeddedFontLst>
    <p:embeddedFont>
      <p:font typeface="ADLaM Display" panose="02010000000000000000" pitchFamily="2" charset="0"/>
      <p:regular r:id="rId25"/>
    </p:embeddedFont>
    <p:embeddedFont>
      <p:font typeface="Codec Pro ExtraBold" panose="020B0604020202020204" charset="0"/>
      <p:regular r:id="rId26"/>
    </p:embeddedFont>
    <p:embeddedFont>
      <p:font typeface="Montserrat Light" panose="00000400000000000000" pitchFamily="2" charset="0"/>
      <p:regular r:id="rId27"/>
      <p:italic r:id="rId28"/>
    </p:embeddedFont>
    <p:embeddedFont>
      <p:font typeface="Open Sauce" panose="020B0604020202020204" charset="0"/>
      <p:regular r:id="rId29"/>
    </p:embeddedFont>
    <p:embeddedFont>
      <p:font typeface="Open Sauce Bold" panose="020B0604020202020204" charset="0"/>
      <p:regular r:id="rId30"/>
    </p:embeddedFont>
    <p:embeddedFont>
      <p:font typeface="Open Sauce Semi-Bold" panose="020B0604020202020204" charset="0"/>
      <p:regular r:id="rId31"/>
    </p:embeddedFont>
    <p:embeddedFont>
      <p:font typeface="Poppins" panose="00000500000000000000" pitchFamily="2" charset="0"/>
      <p:regular r:id="rId32"/>
      <p:bold r:id="rId33"/>
    </p:embeddedFont>
    <p:embeddedFont>
      <p:font typeface="Poppins Bold" panose="00000800000000000000" charset="0"/>
      <p:regular r:id="rId34"/>
    </p:embeddedFont>
    <p:embeddedFont>
      <p:font typeface="Poppins Semi-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295334"/>
    <a:srgbClr val="FD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4C495-A226-4F09-A7FD-42BF26E42E1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F598342-394C-4367-9797-8627369C2DCA}">
      <dgm:prSet/>
      <dgm:spPr/>
      <dgm:t>
        <a:bodyPr/>
        <a:lstStyle/>
        <a:p>
          <a:r>
            <a:rPr lang="en-US" b="1"/>
            <a:t>Sri Lanka Insurance Corporation (SLIC)</a:t>
          </a:r>
          <a:endParaRPr lang="en-US"/>
        </a:p>
      </dgm:t>
    </dgm:pt>
    <dgm:pt modelId="{CA887C45-E1CF-4F9A-9100-51CC2346BC56}" type="parTrans" cxnId="{473DE7F7-0822-42C9-BF32-83866D5EF2F3}">
      <dgm:prSet/>
      <dgm:spPr/>
      <dgm:t>
        <a:bodyPr/>
        <a:lstStyle/>
        <a:p>
          <a:endParaRPr lang="en-US"/>
        </a:p>
      </dgm:t>
    </dgm:pt>
    <dgm:pt modelId="{4A132702-B19F-496E-91EE-F9839ACBC365}" type="sibTrans" cxnId="{473DE7F7-0822-42C9-BF32-83866D5EF2F3}">
      <dgm:prSet/>
      <dgm:spPr/>
      <dgm:t>
        <a:bodyPr/>
        <a:lstStyle/>
        <a:p>
          <a:endParaRPr lang="en-US"/>
        </a:p>
      </dgm:t>
    </dgm:pt>
    <dgm:pt modelId="{6BE453FC-017F-44E9-9927-B46CDC340357}">
      <dgm:prSet/>
      <dgm:spPr/>
      <dgm:t>
        <a:bodyPr/>
        <a:lstStyle/>
        <a:p>
          <a:r>
            <a:rPr lang="en-US" b="1"/>
            <a:t>Data Warehouse</a:t>
          </a:r>
          <a:endParaRPr lang="en-US"/>
        </a:p>
      </dgm:t>
    </dgm:pt>
    <dgm:pt modelId="{E8F0A47B-7756-41B2-AD4C-ED08248971F7}" type="parTrans" cxnId="{AAA0AF8B-2AC1-4B64-9C3F-6A0C48C11461}">
      <dgm:prSet/>
      <dgm:spPr/>
      <dgm:t>
        <a:bodyPr/>
        <a:lstStyle/>
        <a:p>
          <a:endParaRPr lang="en-US"/>
        </a:p>
      </dgm:t>
    </dgm:pt>
    <dgm:pt modelId="{BB6436AD-8C49-4ECB-8144-6A25E3DA74E6}" type="sibTrans" cxnId="{AAA0AF8B-2AC1-4B64-9C3F-6A0C48C11461}">
      <dgm:prSet/>
      <dgm:spPr/>
      <dgm:t>
        <a:bodyPr/>
        <a:lstStyle/>
        <a:p>
          <a:endParaRPr lang="en-US"/>
        </a:p>
      </dgm:t>
    </dgm:pt>
    <dgm:pt modelId="{219FD9DE-00FD-4176-96A0-E2CF600F4951}" type="pres">
      <dgm:prSet presAssocID="{A5E4C495-A226-4F09-A7FD-42BF26E42E1F}" presName="vert0" presStyleCnt="0">
        <dgm:presLayoutVars>
          <dgm:dir/>
          <dgm:animOne val="branch"/>
          <dgm:animLvl val="lvl"/>
        </dgm:presLayoutVars>
      </dgm:prSet>
      <dgm:spPr/>
    </dgm:pt>
    <dgm:pt modelId="{2F129318-8E4A-472B-A422-D3710B391631}" type="pres">
      <dgm:prSet presAssocID="{0F598342-394C-4367-9797-8627369C2DCA}" presName="thickLine" presStyleLbl="alignNode1" presStyleIdx="0" presStyleCnt="2"/>
      <dgm:spPr/>
    </dgm:pt>
    <dgm:pt modelId="{96D7E62B-90B4-41B8-9AB7-4FB62D35F1DF}" type="pres">
      <dgm:prSet presAssocID="{0F598342-394C-4367-9797-8627369C2DCA}" presName="horz1" presStyleCnt="0"/>
      <dgm:spPr/>
    </dgm:pt>
    <dgm:pt modelId="{AD07FB80-713F-4D9C-9CB9-285DD73BBD96}" type="pres">
      <dgm:prSet presAssocID="{0F598342-394C-4367-9797-8627369C2DCA}" presName="tx1" presStyleLbl="revTx" presStyleIdx="0" presStyleCnt="2"/>
      <dgm:spPr/>
    </dgm:pt>
    <dgm:pt modelId="{DC451632-EA86-4007-B249-C2E6FD894CDA}" type="pres">
      <dgm:prSet presAssocID="{0F598342-394C-4367-9797-8627369C2DCA}" presName="vert1" presStyleCnt="0"/>
      <dgm:spPr/>
    </dgm:pt>
    <dgm:pt modelId="{CAE27B9A-E6C5-49BE-AB2F-8EEABFB9B2BC}" type="pres">
      <dgm:prSet presAssocID="{6BE453FC-017F-44E9-9927-B46CDC340357}" presName="thickLine" presStyleLbl="alignNode1" presStyleIdx="1" presStyleCnt="2"/>
      <dgm:spPr/>
    </dgm:pt>
    <dgm:pt modelId="{1D81BB68-1787-40AC-B512-1BFAFF36BE6D}" type="pres">
      <dgm:prSet presAssocID="{6BE453FC-017F-44E9-9927-B46CDC340357}" presName="horz1" presStyleCnt="0"/>
      <dgm:spPr/>
    </dgm:pt>
    <dgm:pt modelId="{CCE5C263-E728-4EE4-927D-0CC5C68417BA}" type="pres">
      <dgm:prSet presAssocID="{6BE453FC-017F-44E9-9927-B46CDC340357}" presName="tx1" presStyleLbl="revTx" presStyleIdx="1" presStyleCnt="2"/>
      <dgm:spPr/>
    </dgm:pt>
    <dgm:pt modelId="{5174EFB3-B1CE-464A-9FDB-DFB39C94AA40}" type="pres">
      <dgm:prSet presAssocID="{6BE453FC-017F-44E9-9927-B46CDC340357}" presName="vert1" presStyleCnt="0"/>
      <dgm:spPr/>
    </dgm:pt>
  </dgm:ptLst>
  <dgm:cxnLst>
    <dgm:cxn modelId="{F3EDEE6B-E267-4EE0-B954-C211F6881E30}" type="presOf" srcId="{A5E4C495-A226-4F09-A7FD-42BF26E42E1F}" destId="{219FD9DE-00FD-4176-96A0-E2CF600F4951}" srcOrd="0" destOrd="0" presId="urn:microsoft.com/office/officeart/2008/layout/LinedList"/>
    <dgm:cxn modelId="{AAA0AF8B-2AC1-4B64-9C3F-6A0C48C11461}" srcId="{A5E4C495-A226-4F09-A7FD-42BF26E42E1F}" destId="{6BE453FC-017F-44E9-9927-B46CDC340357}" srcOrd="1" destOrd="0" parTransId="{E8F0A47B-7756-41B2-AD4C-ED08248971F7}" sibTransId="{BB6436AD-8C49-4ECB-8144-6A25E3DA74E6}"/>
    <dgm:cxn modelId="{FF5F4D9E-62C8-4D0A-ADC0-21BCC31B5061}" type="presOf" srcId="{6BE453FC-017F-44E9-9927-B46CDC340357}" destId="{CCE5C263-E728-4EE4-927D-0CC5C68417BA}" srcOrd="0" destOrd="0" presId="urn:microsoft.com/office/officeart/2008/layout/LinedList"/>
    <dgm:cxn modelId="{48A88EEB-C48F-45CA-9220-31DEE671C679}" type="presOf" srcId="{0F598342-394C-4367-9797-8627369C2DCA}" destId="{AD07FB80-713F-4D9C-9CB9-285DD73BBD96}" srcOrd="0" destOrd="0" presId="urn:microsoft.com/office/officeart/2008/layout/LinedList"/>
    <dgm:cxn modelId="{473DE7F7-0822-42C9-BF32-83866D5EF2F3}" srcId="{A5E4C495-A226-4F09-A7FD-42BF26E42E1F}" destId="{0F598342-394C-4367-9797-8627369C2DCA}" srcOrd="0" destOrd="0" parTransId="{CA887C45-E1CF-4F9A-9100-51CC2346BC56}" sibTransId="{4A132702-B19F-496E-91EE-F9839ACBC365}"/>
    <dgm:cxn modelId="{B97DE0F7-8106-4D7D-B4CD-8AC2ABB3B8A2}" type="presParOf" srcId="{219FD9DE-00FD-4176-96A0-E2CF600F4951}" destId="{2F129318-8E4A-472B-A422-D3710B391631}" srcOrd="0" destOrd="0" presId="urn:microsoft.com/office/officeart/2008/layout/LinedList"/>
    <dgm:cxn modelId="{68B82376-2F5E-4222-8CE2-C0CD5CC6A3AF}" type="presParOf" srcId="{219FD9DE-00FD-4176-96A0-E2CF600F4951}" destId="{96D7E62B-90B4-41B8-9AB7-4FB62D35F1DF}" srcOrd="1" destOrd="0" presId="urn:microsoft.com/office/officeart/2008/layout/LinedList"/>
    <dgm:cxn modelId="{AFB6FE8B-9FA9-4700-97B1-FEC40C54D8C3}" type="presParOf" srcId="{96D7E62B-90B4-41B8-9AB7-4FB62D35F1DF}" destId="{AD07FB80-713F-4D9C-9CB9-285DD73BBD96}" srcOrd="0" destOrd="0" presId="urn:microsoft.com/office/officeart/2008/layout/LinedList"/>
    <dgm:cxn modelId="{DA6C3670-30E8-431E-BBCE-82D64A816051}" type="presParOf" srcId="{96D7E62B-90B4-41B8-9AB7-4FB62D35F1DF}" destId="{DC451632-EA86-4007-B249-C2E6FD894CDA}" srcOrd="1" destOrd="0" presId="urn:microsoft.com/office/officeart/2008/layout/LinedList"/>
    <dgm:cxn modelId="{1D22E9D1-8CC7-4D31-AFBF-4E277F96061E}" type="presParOf" srcId="{219FD9DE-00FD-4176-96A0-E2CF600F4951}" destId="{CAE27B9A-E6C5-49BE-AB2F-8EEABFB9B2BC}" srcOrd="2" destOrd="0" presId="urn:microsoft.com/office/officeart/2008/layout/LinedList"/>
    <dgm:cxn modelId="{BC49D761-613D-418F-A78F-93CF98F0B08B}" type="presParOf" srcId="{219FD9DE-00FD-4176-96A0-E2CF600F4951}" destId="{1D81BB68-1787-40AC-B512-1BFAFF36BE6D}" srcOrd="3" destOrd="0" presId="urn:microsoft.com/office/officeart/2008/layout/LinedList"/>
    <dgm:cxn modelId="{7FCC1488-C3CA-4BB8-8466-8ADDF5DC4BD8}" type="presParOf" srcId="{1D81BB68-1787-40AC-B512-1BFAFF36BE6D}" destId="{CCE5C263-E728-4EE4-927D-0CC5C68417BA}" srcOrd="0" destOrd="0" presId="urn:microsoft.com/office/officeart/2008/layout/LinedList"/>
    <dgm:cxn modelId="{170ADF1C-42C1-4DFE-B02F-C5C4D1719888}" type="presParOf" srcId="{1D81BB68-1787-40AC-B512-1BFAFF36BE6D}" destId="{5174EFB3-B1CE-464A-9FDB-DFB39C94AA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9A24D2-E772-46E7-8BB2-A6941F7365AB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8604E7-C08B-4B05-A5E5-EE368414E67F}">
      <dgm:prSet/>
      <dgm:spPr/>
      <dgm:t>
        <a:bodyPr/>
        <a:lstStyle/>
        <a:p>
          <a:r>
            <a:rPr lang="en-US"/>
            <a:t>Dim</a:t>
          </a:r>
        </a:p>
      </dgm:t>
    </dgm:pt>
    <dgm:pt modelId="{8FE63945-249C-4A61-9932-C367A573B9FF}" type="parTrans" cxnId="{ECB80FA6-8263-4CE5-BA5F-E2D0822F056D}">
      <dgm:prSet/>
      <dgm:spPr/>
      <dgm:t>
        <a:bodyPr/>
        <a:lstStyle/>
        <a:p>
          <a:endParaRPr lang="en-US"/>
        </a:p>
      </dgm:t>
    </dgm:pt>
    <dgm:pt modelId="{382682EC-EAAD-48DB-88F2-772C8681A59C}" type="sibTrans" cxnId="{ECB80FA6-8263-4CE5-BA5F-E2D0822F056D}">
      <dgm:prSet/>
      <dgm:spPr/>
      <dgm:t>
        <a:bodyPr/>
        <a:lstStyle/>
        <a:p>
          <a:endParaRPr lang="en-US"/>
        </a:p>
      </dgm:t>
    </dgm:pt>
    <dgm:pt modelId="{1E3E858A-2DFE-475F-96ED-C153C9D361D5}">
      <dgm:prSet/>
      <dgm:spPr>
        <a:solidFill>
          <a:srgbClr val="009999"/>
        </a:solidFill>
      </dgm:spPr>
      <dgm:t>
        <a:bodyPr/>
        <a:lstStyle/>
        <a:p>
          <a:r>
            <a:rPr lang="en-US"/>
            <a:t>Dim_Branch</a:t>
          </a:r>
        </a:p>
      </dgm:t>
    </dgm:pt>
    <dgm:pt modelId="{F2FEAAF2-BD40-4BD6-871E-471766988A2C}" type="parTrans" cxnId="{AE022205-1A11-4740-8247-968303E4A262}">
      <dgm:prSet/>
      <dgm:spPr/>
      <dgm:t>
        <a:bodyPr/>
        <a:lstStyle/>
        <a:p>
          <a:endParaRPr lang="en-US"/>
        </a:p>
      </dgm:t>
    </dgm:pt>
    <dgm:pt modelId="{D178C904-DB6A-41D8-A40F-FD80E9D2270D}" type="sibTrans" cxnId="{AE022205-1A11-4740-8247-968303E4A262}">
      <dgm:prSet/>
      <dgm:spPr/>
      <dgm:t>
        <a:bodyPr/>
        <a:lstStyle/>
        <a:p>
          <a:endParaRPr lang="en-US"/>
        </a:p>
      </dgm:t>
    </dgm:pt>
    <dgm:pt modelId="{FF9EE9B9-36EE-4099-B491-0CC5ED79ADBE}">
      <dgm:prSet/>
      <dgm:spPr/>
      <dgm:t>
        <a:bodyPr/>
        <a:lstStyle/>
        <a:p>
          <a:r>
            <a:rPr lang="en-US"/>
            <a:t>Dim</a:t>
          </a:r>
        </a:p>
      </dgm:t>
    </dgm:pt>
    <dgm:pt modelId="{552797BA-D0D7-4D7A-884F-8EF2D90938E2}" type="parTrans" cxnId="{8BE26676-F879-4BCB-BE73-1897F79641C3}">
      <dgm:prSet/>
      <dgm:spPr/>
      <dgm:t>
        <a:bodyPr/>
        <a:lstStyle/>
        <a:p>
          <a:endParaRPr lang="en-US"/>
        </a:p>
      </dgm:t>
    </dgm:pt>
    <dgm:pt modelId="{D70D1BB5-51F1-4693-A4D9-5EB80039A92A}" type="sibTrans" cxnId="{8BE26676-F879-4BCB-BE73-1897F79641C3}">
      <dgm:prSet/>
      <dgm:spPr/>
      <dgm:t>
        <a:bodyPr/>
        <a:lstStyle/>
        <a:p>
          <a:endParaRPr lang="en-US"/>
        </a:p>
      </dgm:t>
    </dgm:pt>
    <dgm:pt modelId="{3AC435D6-6E0C-4888-A5D3-F58A500CE864}">
      <dgm:prSet/>
      <dgm:spPr>
        <a:solidFill>
          <a:srgbClr val="009999"/>
        </a:solidFill>
      </dgm:spPr>
      <dgm:t>
        <a:bodyPr/>
        <a:lstStyle/>
        <a:p>
          <a:r>
            <a:rPr lang="en-US"/>
            <a:t>Dim_Date</a:t>
          </a:r>
        </a:p>
      </dgm:t>
    </dgm:pt>
    <dgm:pt modelId="{202C235D-3162-46D5-8DC1-84A6A70DF15B}" type="parTrans" cxnId="{38824AEF-B92C-4C80-96F7-7CB004A1E1A9}">
      <dgm:prSet/>
      <dgm:spPr/>
      <dgm:t>
        <a:bodyPr/>
        <a:lstStyle/>
        <a:p>
          <a:endParaRPr lang="en-US"/>
        </a:p>
      </dgm:t>
    </dgm:pt>
    <dgm:pt modelId="{782A0322-CD4B-469A-9468-1184807EAF74}" type="sibTrans" cxnId="{38824AEF-B92C-4C80-96F7-7CB004A1E1A9}">
      <dgm:prSet/>
      <dgm:spPr/>
      <dgm:t>
        <a:bodyPr/>
        <a:lstStyle/>
        <a:p>
          <a:endParaRPr lang="en-US"/>
        </a:p>
      </dgm:t>
    </dgm:pt>
    <dgm:pt modelId="{883DE5F0-BB9B-48C8-A2DF-1D42BAE230EE}">
      <dgm:prSet/>
      <dgm:spPr/>
      <dgm:t>
        <a:bodyPr/>
        <a:lstStyle/>
        <a:p>
          <a:r>
            <a:rPr lang="en-US"/>
            <a:t>Dim</a:t>
          </a:r>
        </a:p>
      </dgm:t>
    </dgm:pt>
    <dgm:pt modelId="{A9AA8E88-82D8-48C7-A04C-1D774E0A9A3B}" type="parTrans" cxnId="{B3319D5E-F203-4E36-B8B5-A49D5EE02EAE}">
      <dgm:prSet/>
      <dgm:spPr/>
      <dgm:t>
        <a:bodyPr/>
        <a:lstStyle/>
        <a:p>
          <a:endParaRPr lang="en-US"/>
        </a:p>
      </dgm:t>
    </dgm:pt>
    <dgm:pt modelId="{8B298E70-D208-43B7-905A-3D26A505ADEA}" type="sibTrans" cxnId="{B3319D5E-F203-4E36-B8B5-A49D5EE02EAE}">
      <dgm:prSet/>
      <dgm:spPr/>
      <dgm:t>
        <a:bodyPr/>
        <a:lstStyle/>
        <a:p>
          <a:endParaRPr lang="en-US"/>
        </a:p>
      </dgm:t>
    </dgm:pt>
    <dgm:pt modelId="{7C7DD552-3D06-4734-88AA-337140564A95}">
      <dgm:prSet/>
      <dgm:spPr>
        <a:solidFill>
          <a:srgbClr val="009999"/>
        </a:solidFill>
      </dgm:spPr>
      <dgm:t>
        <a:bodyPr/>
        <a:lstStyle/>
        <a:p>
          <a:r>
            <a:rPr lang="en-US"/>
            <a:t>Dim_Employee</a:t>
          </a:r>
        </a:p>
      </dgm:t>
    </dgm:pt>
    <dgm:pt modelId="{91C2D55E-4E25-460E-B891-D74441B7D8E4}" type="parTrans" cxnId="{F454773C-7275-4B1F-99AA-321F04F66C15}">
      <dgm:prSet/>
      <dgm:spPr/>
      <dgm:t>
        <a:bodyPr/>
        <a:lstStyle/>
        <a:p>
          <a:endParaRPr lang="en-US"/>
        </a:p>
      </dgm:t>
    </dgm:pt>
    <dgm:pt modelId="{C36C34B3-6D5F-4575-B5BD-BF5A07FD6BF1}" type="sibTrans" cxnId="{F454773C-7275-4B1F-99AA-321F04F66C15}">
      <dgm:prSet/>
      <dgm:spPr/>
      <dgm:t>
        <a:bodyPr/>
        <a:lstStyle/>
        <a:p>
          <a:endParaRPr lang="en-US"/>
        </a:p>
      </dgm:t>
    </dgm:pt>
    <dgm:pt modelId="{780C273E-171E-47E2-83E1-CF58A10956D2}">
      <dgm:prSet/>
      <dgm:spPr/>
      <dgm:t>
        <a:bodyPr/>
        <a:lstStyle/>
        <a:p>
          <a:r>
            <a:rPr lang="en-US"/>
            <a:t>Dim</a:t>
          </a:r>
        </a:p>
      </dgm:t>
    </dgm:pt>
    <dgm:pt modelId="{497CADDD-884B-4FFC-80CA-74DA1FD1C38C}" type="parTrans" cxnId="{5FBB5080-F170-4F24-A078-DE6A188AC6DC}">
      <dgm:prSet/>
      <dgm:spPr/>
      <dgm:t>
        <a:bodyPr/>
        <a:lstStyle/>
        <a:p>
          <a:endParaRPr lang="en-US"/>
        </a:p>
      </dgm:t>
    </dgm:pt>
    <dgm:pt modelId="{167A9E34-9E22-4E9D-B0DB-7146E3D5BE9B}" type="sibTrans" cxnId="{5FBB5080-F170-4F24-A078-DE6A188AC6DC}">
      <dgm:prSet/>
      <dgm:spPr/>
      <dgm:t>
        <a:bodyPr/>
        <a:lstStyle/>
        <a:p>
          <a:endParaRPr lang="en-US"/>
        </a:p>
      </dgm:t>
    </dgm:pt>
    <dgm:pt modelId="{128260CE-578B-487E-8F3D-673CDED1B080}">
      <dgm:prSet/>
      <dgm:spPr>
        <a:solidFill>
          <a:srgbClr val="009999"/>
        </a:solidFill>
      </dgm:spPr>
      <dgm:t>
        <a:bodyPr/>
        <a:lstStyle/>
        <a:p>
          <a:r>
            <a:rPr lang="en-US"/>
            <a:t>Dim_Location</a:t>
          </a:r>
        </a:p>
      </dgm:t>
    </dgm:pt>
    <dgm:pt modelId="{5FFB1BB8-A56E-4795-A652-65D60B274CE4}" type="parTrans" cxnId="{4E81ACF8-1E78-4C1F-A557-A9E1C6CA7C17}">
      <dgm:prSet/>
      <dgm:spPr/>
      <dgm:t>
        <a:bodyPr/>
        <a:lstStyle/>
        <a:p>
          <a:endParaRPr lang="en-US"/>
        </a:p>
      </dgm:t>
    </dgm:pt>
    <dgm:pt modelId="{FB6B5094-1615-4162-B6AD-164A68D0E019}" type="sibTrans" cxnId="{4E81ACF8-1E78-4C1F-A557-A9E1C6CA7C17}">
      <dgm:prSet/>
      <dgm:spPr/>
      <dgm:t>
        <a:bodyPr/>
        <a:lstStyle/>
        <a:p>
          <a:endParaRPr lang="en-US"/>
        </a:p>
      </dgm:t>
    </dgm:pt>
    <dgm:pt modelId="{5727B6E4-E9AD-49B8-87D6-834715B1866A}">
      <dgm:prSet/>
      <dgm:spPr/>
      <dgm:t>
        <a:bodyPr/>
        <a:lstStyle/>
        <a:p>
          <a:r>
            <a:rPr lang="en-US"/>
            <a:t>Dim</a:t>
          </a:r>
        </a:p>
      </dgm:t>
    </dgm:pt>
    <dgm:pt modelId="{41EA9B17-D541-40B0-90E9-6830268379EF}" type="parTrans" cxnId="{3590C097-9C66-46BE-9F51-2949C25C076C}">
      <dgm:prSet/>
      <dgm:spPr/>
      <dgm:t>
        <a:bodyPr/>
        <a:lstStyle/>
        <a:p>
          <a:endParaRPr lang="en-US"/>
        </a:p>
      </dgm:t>
    </dgm:pt>
    <dgm:pt modelId="{3D143E2F-7B8D-4E3E-A1AF-A8E0602B19ED}" type="sibTrans" cxnId="{3590C097-9C66-46BE-9F51-2949C25C076C}">
      <dgm:prSet/>
      <dgm:spPr/>
      <dgm:t>
        <a:bodyPr/>
        <a:lstStyle/>
        <a:p>
          <a:endParaRPr lang="en-US"/>
        </a:p>
      </dgm:t>
    </dgm:pt>
    <dgm:pt modelId="{CEDB213F-E025-40D1-A014-A0BB1D945ACA}">
      <dgm:prSet/>
      <dgm:spPr>
        <a:solidFill>
          <a:srgbClr val="009999"/>
        </a:solidFill>
      </dgm:spPr>
      <dgm:t>
        <a:bodyPr/>
        <a:lstStyle/>
        <a:p>
          <a:r>
            <a:rPr lang="en-US"/>
            <a:t>Dim_Policy</a:t>
          </a:r>
        </a:p>
      </dgm:t>
    </dgm:pt>
    <dgm:pt modelId="{B6D483D8-EB8D-4DB2-AE64-FE78F08B23A5}" type="parTrans" cxnId="{29917DC9-A6EE-4FA7-B19D-4EE982B538EB}">
      <dgm:prSet/>
      <dgm:spPr/>
      <dgm:t>
        <a:bodyPr/>
        <a:lstStyle/>
        <a:p>
          <a:endParaRPr lang="en-US"/>
        </a:p>
      </dgm:t>
    </dgm:pt>
    <dgm:pt modelId="{3F7C4B00-5803-495B-9434-3F3F669736A9}" type="sibTrans" cxnId="{29917DC9-A6EE-4FA7-B19D-4EE982B538EB}">
      <dgm:prSet/>
      <dgm:spPr/>
      <dgm:t>
        <a:bodyPr/>
        <a:lstStyle/>
        <a:p>
          <a:endParaRPr lang="en-US"/>
        </a:p>
      </dgm:t>
    </dgm:pt>
    <dgm:pt modelId="{5CC5961B-7247-43BC-9956-1FB81AA917B0}">
      <dgm:prSet/>
      <dgm:spPr/>
      <dgm:t>
        <a:bodyPr/>
        <a:lstStyle/>
        <a:p>
          <a:r>
            <a:rPr lang="en-US"/>
            <a:t>Dim</a:t>
          </a:r>
        </a:p>
      </dgm:t>
    </dgm:pt>
    <dgm:pt modelId="{57D70C2D-612A-4CFB-9E55-1F8C9FEAE3CC}" type="parTrans" cxnId="{511B00D0-9227-43FD-91E3-0F3DF72BC67C}">
      <dgm:prSet/>
      <dgm:spPr/>
      <dgm:t>
        <a:bodyPr/>
        <a:lstStyle/>
        <a:p>
          <a:endParaRPr lang="en-US"/>
        </a:p>
      </dgm:t>
    </dgm:pt>
    <dgm:pt modelId="{CABD24F3-89D1-4342-931E-7C4A088A7ECD}" type="sibTrans" cxnId="{511B00D0-9227-43FD-91E3-0F3DF72BC67C}">
      <dgm:prSet/>
      <dgm:spPr/>
      <dgm:t>
        <a:bodyPr/>
        <a:lstStyle/>
        <a:p>
          <a:endParaRPr lang="en-US"/>
        </a:p>
      </dgm:t>
    </dgm:pt>
    <dgm:pt modelId="{3782CED7-9076-4D64-BF7A-9E7252937AE0}">
      <dgm:prSet/>
      <dgm:spPr>
        <a:solidFill>
          <a:srgbClr val="009999"/>
        </a:solidFill>
      </dgm:spPr>
      <dgm:t>
        <a:bodyPr/>
        <a:lstStyle/>
        <a:p>
          <a:r>
            <a:rPr lang="en-US"/>
            <a:t>Dim_Vehicle</a:t>
          </a:r>
        </a:p>
      </dgm:t>
    </dgm:pt>
    <dgm:pt modelId="{89BB3249-E563-4074-84C4-BD9DAC5FA999}" type="parTrans" cxnId="{DBF25EB1-F67C-4C19-B0CB-130C9C8C927E}">
      <dgm:prSet/>
      <dgm:spPr/>
      <dgm:t>
        <a:bodyPr/>
        <a:lstStyle/>
        <a:p>
          <a:endParaRPr lang="en-US"/>
        </a:p>
      </dgm:t>
    </dgm:pt>
    <dgm:pt modelId="{760AF32F-A1E2-4DD9-AC3A-205A76AD8A7C}" type="sibTrans" cxnId="{DBF25EB1-F67C-4C19-B0CB-130C9C8C927E}">
      <dgm:prSet/>
      <dgm:spPr/>
      <dgm:t>
        <a:bodyPr/>
        <a:lstStyle/>
        <a:p>
          <a:endParaRPr lang="en-US"/>
        </a:p>
      </dgm:t>
    </dgm:pt>
    <dgm:pt modelId="{04C4A49A-EAC9-488D-B57E-D58366FB3BF7}">
      <dgm:prSet/>
      <dgm:spPr/>
      <dgm:t>
        <a:bodyPr/>
        <a:lstStyle/>
        <a:p>
          <a:r>
            <a:rPr lang="en-US"/>
            <a:t>Dim</a:t>
          </a:r>
        </a:p>
      </dgm:t>
    </dgm:pt>
    <dgm:pt modelId="{181A1773-598C-4E55-AF8D-49DD1EEB99ED}" type="parTrans" cxnId="{B2620BDF-A1F9-421C-BF2B-E740BDB6BA6A}">
      <dgm:prSet/>
      <dgm:spPr/>
      <dgm:t>
        <a:bodyPr/>
        <a:lstStyle/>
        <a:p>
          <a:endParaRPr lang="en-US"/>
        </a:p>
      </dgm:t>
    </dgm:pt>
    <dgm:pt modelId="{D6AF8F25-55DD-46D9-B7FB-9054CE1E7EF5}" type="sibTrans" cxnId="{B2620BDF-A1F9-421C-BF2B-E740BDB6BA6A}">
      <dgm:prSet/>
      <dgm:spPr/>
      <dgm:t>
        <a:bodyPr/>
        <a:lstStyle/>
        <a:p>
          <a:endParaRPr lang="en-US"/>
        </a:p>
      </dgm:t>
    </dgm:pt>
    <dgm:pt modelId="{0D759331-4E99-45CD-9156-FBDD6CAD6664}">
      <dgm:prSet/>
      <dgm:spPr>
        <a:solidFill>
          <a:srgbClr val="009999"/>
        </a:solidFill>
      </dgm:spPr>
      <dgm:t>
        <a:bodyPr/>
        <a:lstStyle/>
        <a:p>
          <a:r>
            <a:rPr lang="en-US"/>
            <a:t>Dim_Policy_Type</a:t>
          </a:r>
        </a:p>
      </dgm:t>
    </dgm:pt>
    <dgm:pt modelId="{AFA92FD7-E486-49CF-B62A-3DED9699A45E}" type="parTrans" cxnId="{45B4F3DA-4E15-42AE-88B0-00FAC61F62F2}">
      <dgm:prSet/>
      <dgm:spPr/>
      <dgm:t>
        <a:bodyPr/>
        <a:lstStyle/>
        <a:p>
          <a:endParaRPr lang="en-US"/>
        </a:p>
      </dgm:t>
    </dgm:pt>
    <dgm:pt modelId="{314DFB58-76C1-47B5-8CA7-B66290317021}" type="sibTrans" cxnId="{45B4F3DA-4E15-42AE-88B0-00FAC61F62F2}">
      <dgm:prSet/>
      <dgm:spPr/>
      <dgm:t>
        <a:bodyPr/>
        <a:lstStyle/>
        <a:p>
          <a:endParaRPr lang="en-US"/>
        </a:p>
      </dgm:t>
    </dgm:pt>
    <dgm:pt modelId="{F7FFA4AC-7D2D-49B2-A666-F36CCF03344E}" type="pres">
      <dgm:prSet presAssocID="{039A24D2-E772-46E7-8BB2-A6941F7365AB}" presName="Name0" presStyleCnt="0">
        <dgm:presLayoutVars>
          <dgm:dir/>
          <dgm:animLvl val="lvl"/>
          <dgm:resizeHandles val="exact"/>
        </dgm:presLayoutVars>
      </dgm:prSet>
      <dgm:spPr/>
    </dgm:pt>
    <dgm:pt modelId="{9212DD61-E81C-405C-A8E0-601D9E3BDE65}" type="pres">
      <dgm:prSet presAssocID="{FA8604E7-C08B-4B05-A5E5-EE368414E67F}" presName="linNode" presStyleCnt="0"/>
      <dgm:spPr/>
    </dgm:pt>
    <dgm:pt modelId="{9D1193ED-2FB3-4011-8055-6BDA545F1479}" type="pres">
      <dgm:prSet presAssocID="{FA8604E7-C08B-4B05-A5E5-EE368414E67F}" presName="parentText" presStyleLbl="solidFgAcc1" presStyleIdx="0" presStyleCnt="7">
        <dgm:presLayoutVars>
          <dgm:chMax val="1"/>
          <dgm:bulletEnabled/>
        </dgm:presLayoutVars>
      </dgm:prSet>
      <dgm:spPr/>
    </dgm:pt>
    <dgm:pt modelId="{94217459-92F7-4630-B776-5DEAF5A7936D}" type="pres">
      <dgm:prSet presAssocID="{FA8604E7-C08B-4B05-A5E5-EE368414E67F}" presName="descendantText" presStyleLbl="alignNode1" presStyleIdx="0" presStyleCnt="7">
        <dgm:presLayoutVars>
          <dgm:bulletEnabled/>
        </dgm:presLayoutVars>
      </dgm:prSet>
      <dgm:spPr/>
    </dgm:pt>
    <dgm:pt modelId="{56F8B6D2-7DBD-4100-A233-F26E2BAF5E94}" type="pres">
      <dgm:prSet presAssocID="{382682EC-EAAD-48DB-88F2-772C8681A59C}" presName="sp" presStyleCnt="0"/>
      <dgm:spPr/>
    </dgm:pt>
    <dgm:pt modelId="{BD34353D-47BB-4919-A05D-99C5D82946B3}" type="pres">
      <dgm:prSet presAssocID="{FF9EE9B9-36EE-4099-B491-0CC5ED79ADBE}" presName="linNode" presStyleCnt="0"/>
      <dgm:spPr/>
    </dgm:pt>
    <dgm:pt modelId="{35ED5A65-0784-454B-AAE8-B8F50C9D0CF1}" type="pres">
      <dgm:prSet presAssocID="{FF9EE9B9-36EE-4099-B491-0CC5ED79ADBE}" presName="parentText" presStyleLbl="solidFgAcc1" presStyleIdx="1" presStyleCnt="7">
        <dgm:presLayoutVars>
          <dgm:chMax val="1"/>
          <dgm:bulletEnabled/>
        </dgm:presLayoutVars>
      </dgm:prSet>
      <dgm:spPr/>
    </dgm:pt>
    <dgm:pt modelId="{84A8B6B4-78B7-4067-8861-62119B314090}" type="pres">
      <dgm:prSet presAssocID="{FF9EE9B9-36EE-4099-B491-0CC5ED79ADBE}" presName="descendantText" presStyleLbl="alignNode1" presStyleIdx="1" presStyleCnt="7">
        <dgm:presLayoutVars>
          <dgm:bulletEnabled/>
        </dgm:presLayoutVars>
      </dgm:prSet>
      <dgm:spPr/>
    </dgm:pt>
    <dgm:pt modelId="{2E9A5B0B-D075-4999-8EC5-D4F4EF60C0AC}" type="pres">
      <dgm:prSet presAssocID="{D70D1BB5-51F1-4693-A4D9-5EB80039A92A}" presName="sp" presStyleCnt="0"/>
      <dgm:spPr/>
    </dgm:pt>
    <dgm:pt modelId="{0FD79EC7-CFAA-449A-9E15-117E6B78CFAB}" type="pres">
      <dgm:prSet presAssocID="{883DE5F0-BB9B-48C8-A2DF-1D42BAE230EE}" presName="linNode" presStyleCnt="0"/>
      <dgm:spPr/>
    </dgm:pt>
    <dgm:pt modelId="{F4A9F468-80A6-43DC-B11F-ED8CF6A64E55}" type="pres">
      <dgm:prSet presAssocID="{883DE5F0-BB9B-48C8-A2DF-1D42BAE230EE}" presName="parentText" presStyleLbl="solidFgAcc1" presStyleIdx="2" presStyleCnt="7">
        <dgm:presLayoutVars>
          <dgm:chMax val="1"/>
          <dgm:bulletEnabled/>
        </dgm:presLayoutVars>
      </dgm:prSet>
      <dgm:spPr/>
    </dgm:pt>
    <dgm:pt modelId="{B175C1F6-2CA8-430E-ACAD-0B2B45F5FDBF}" type="pres">
      <dgm:prSet presAssocID="{883DE5F0-BB9B-48C8-A2DF-1D42BAE230EE}" presName="descendantText" presStyleLbl="alignNode1" presStyleIdx="2" presStyleCnt="7">
        <dgm:presLayoutVars>
          <dgm:bulletEnabled/>
        </dgm:presLayoutVars>
      </dgm:prSet>
      <dgm:spPr/>
    </dgm:pt>
    <dgm:pt modelId="{2BB6B47F-AACB-4F3D-AF5E-665CAA7C755A}" type="pres">
      <dgm:prSet presAssocID="{8B298E70-D208-43B7-905A-3D26A505ADEA}" presName="sp" presStyleCnt="0"/>
      <dgm:spPr/>
    </dgm:pt>
    <dgm:pt modelId="{F2556870-612E-48DB-AD35-4545E3DF0CFA}" type="pres">
      <dgm:prSet presAssocID="{780C273E-171E-47E2-83E1-CF58A10956D2}" presName="linNode" presStyleCnt="0"/>
      <dgm:spPr/>
    </dgm:pt>
    <dgm:pt modelId="{824BC72A-1A9D-49A7-A2B3-037AE2850C61}" type="pres">
      <dgm:prSet presAssocID="{780C273E-171E-47E2-83E1-CF58A10956D2}" presName="parentText" presStyleLbl="solidFgAcc1" presStyleIdx="3" presStyleCnt="7">
        <dgm:presLayoutVars>
          <dgm:chMax val="1"/>
          <dgm:bulletEnabled/>
        </dgm:presLayoutVars>
      </dgm:prSet>
      <dgm:spPr/>
    </dgm:pt>
    <dgm:pt modelId="{267595FA-A431-4B9A-8365-3EB01F34C394}" type="pres">
      <dgm:prSet presAssocID="{780C273E-171E-47E2-83E1-CF58A10956D2}" presName="descendantText" presStyleLbl="alignNode1" presStyleIdx="3" presStyleCnt="7">
        <dgm:presLayoutVars>
          <dgm:bulletEnabled/>
        </dgm:presLayoutVars>
      </dgm:prSet>
      <dgm:spPr/>
    </dgm:pt>
    <dgm:pt modelId="{76B9DDF7-F66D-417D-8DA9-DA0F95FF7CDD}" type="pres">
      <dgm:prSet presAssocID="{167A9E34-9E22-4E9D-B0DB-7146E3D5BE9B}" presName="sp" presStyleCnt="0"/>
      <dgm:spPr/>
    </dgm:pt>
    <dgm:pt modelId="{59E0E188-00F6-4B90-B6C9-7B13AFDF7455}" type="pres">
      <dgm:prSet presAssocID="{5727B6E4-E9AD-49B8-87D6-834715B1866A}" presName="linNode" presStyleCnt="0"/>
      <dgm:spPr/>
    </dgm:pt>
    <dgm:pt modelId="{D76826D2-647C-464D-B4DF-94C89C767610}" type="pres">
      <dgm:prSet presAssocID="{5727B6E4-E9AD-49B8-87D6-834715B1866A}" presName="parentText" presStyleLbl="solidFgAcc1" presStyleIdx="4" presStyleCnt="7">
        <dgm:presLayoutVars>
          <dgm:chMax val="1"/>
          <dgm:bulletEnabled/>
        </dgm:presLayoutVars>
      </dgm:prSet>
      <dgm:spPr/>
    </dgm:pt>
    <dgm:pt modelId="{3501D4A6-2C2F-4172-9BC4-96D36D200076}" type="pres">
      <dgm:prSet presAssocID="{5727B6E4-E9AD-49B8-87D6-834715B1866A}" presName="descendantText" presStyleLbl="alignNode1" presStyleIdx="4" presStyleCnt="7">
        <dgm:presLayoutVars>
          <dgm:bulletEnabled/>
        </dgm:presLayoutVars>
      </dgm:prSet>
      <dgm:spPr/>
    </dgm:pt>
    <dgm:pt modelId="{8CAE5C42-A7BD-4DC1-B813-F1C15ECB1D7A}" type="pres">
      <dgm:prSet presAssocID="{3D143E2F-7B8D-4E3E-A1AF-A8E0602B19ED}" presName="sp" presStyleCnt="0"/>
      <dgm:spPr/>
    </dgm:pt>
    <dgm:pt modelId="{7D164906-D380-4DB9-B321-9E850C4F038D}" type="pres">
      <dgm:prSet presAssocID="{5CC5961B-7247-43BC-9956-1FB81AA917B0}" presName="linNode" presStyleCnt="0"/>
      <dgm:spPr/>
    </dgm:pt>
    <dgm:pt modelId="{C5A6D7EA-E82D-4A35-8A93-5C61C1522E05}" type="pres">
      <dgm:prSet presAssocID="{5CC5961B-7247-43BC-9956-1FB81AA917B0}" presName="parentText" presStyleLbl="solidFgAcc1" presStyleIdx="5" presStyleCnt="7">
        <dgm:presLayoutVars>
          <dgm:chMax val="1"/>
          <dgm:bulletEnabled/>
        </dgm:presLayoutVars>
      </dgm:prSet>
      <dgm:spPr/>
    </dgm:pt>
    <dgm:pt modelId="{C287D61E-7BD3-420D-BAF5-10ACD3208874}" type="pres">
      <dgm:prSet presAssocID="{5CC5961B-7247-43BC-9956-1FB81AA917B0}" presName="descendantText" presStyleLbl="alignNode1" presStyleIdx="5" presStyleCnt="7">
        <dgm:presLayoutVars>
          <dgm:bulletEnabled/>
        </dgm:presLayoutVars>
      </dgm:prSet>
      <dgm:spPr/>
    </dgm:pt>
    <dgm:pt modelId="{8D77A481-0FF8-45F1-8A24-781EF7F4E6C7}" type="pres">
      <dgm:prSet presAssocID="{CABD24F3-89D1-4342-931E-7C4A088A7ECD}" presName="sp" presStyleCnt="0"/>
      <dgm:spPr/>
    </dgm:pt>
    <dgm:pt modelId="{91571F60-FD62-4D22-BACD-1B66910EC151}" type="pres">
      <dgm:prSet presAssocID="{04C4A49A-EAC9-488D-B57E-D58366FB3BF7}" presName="linNode" presStyleCnt="0"/>
      <dgm:spPr/>
    </dgm:pt>
    <dgm:pt modelId="{060C38F9-1B25-4F3F-8418-5ACE908DDE86}" type="pres">
      <dgm:prSet presAssocID="{04C4A49A-EAC9-488D-B57E-D58366FB3BF7}" presName="parentText" presStyleLbl="solidFgAcc1" presStyleIdx="6" presStyleCnt="7">
        <dgm:presLayoutVars>
          <dgm:chMax val="1"/>
          <dgm:bulletEnabled/>
        </dgm:presLayoutVars>
      </dgm:prSet>
      <dgm:spPr/>
    </dgm:pt>
    <dgm:pt modelId="{69A79D4D-063A-4F1C-9925-EFB43C66CAEA}" type="pres">
      <dgm:prSet presAssocID="{04C4A49A-EAC9-488D-B57E-D58366FB3BF7}" presName="descendantText" presStyleLbl="alignNode1" presStyleIdx="6" presStyleCnt="7">
        <dgm:presLayoutVars>
          <dgm:bulletEnabled/>
        </dgm:presLayoutVars>
      </dgm:prSet>
      <dgm:spPr/>
    </dgm:pt>
  </dgm:ptLst>
  <dgm:cxnLst>
    <dgm:cxn modelId="{6ECDAC04-CC88-4E70-8DAE-8524E9B425F5}" type="presOf" srcId="{FF9EE9B9-36EE-4099-B491-0CC5ED79ADBE}" destId="{35ED5A65-0784-454B-AAE8-B8F50C9D0CF1}" srcOrd="0" destOrd="0" presId="urn:microsoft.com/office/officeart/2016/7/layout/VerticalHollowActionList"/>
    <dgm:cxn modelId="{AE022205-1A11-4740-8247-968303E4A262}" srcId="{FA8604E7-C08B-4B05-A5E5-EE368414E67F}" destId="{1E3E858A-2DFE-475F-96ED-C153C9D361D5}" srcOrd="0" destOrd="0" parTransId="{F2FEAAF2-BD40-4BD6-871E-471766988A2C}" sibTransId="{D178C904-DB6A-41D8-A40F-FD80E9D2270D}"/>
    <dgm:cxn modelId="{DDB0780A-0542-4D7D-A7D7-40FDC5B337FA}" type="presOf" srcId="{1E3E858A-2DFE-475F-96ED-C153C9D361D5}" destId="{94217459-92F7-4630-B776-5DEAF5A7936D}" srcOrd="0" destOrd="0" presId="urn:microsoft.com/office/officeart/2016/7/layout/VerticalHollowActionList"/>
    <dgm:cxn modelId="{3E673B0D-25D1-42BE-9399-38C8EF7D0D82}" type="presOf" srcId="{039A24D2-E772-46E7-8BB2-A6941F7365AB}" destId="{F7FFA4AC-7D2D-49B2-A666-F36CCF03344E}" srcOrd="0" destOrd="0" presId="urn:microsoft.com/office/officeart/2016/7/layout/VerticalHollowActionList"/>
    <dgm:cxn modelId="{C4661D32-9DBD-4A57-A1C8-0AC1C926F87A}" type="presOf" srcId="{3782CED7-9076-4D64-BF7A-9E7252937AE0}" destId="{C287D61E-7BD3-420D-BAF5-10ACD3208874}" srcOrd="0" destOrd="0" presId="urn:microsoft.com/office/officeart/2016/7/layout/VerticalHollowActionList"/>
    <dgm:cxn modelId="{F454773C-7275-4B1F-99AA-321F04F66C15}" srcId="{883DE5F0-BB9B-48C8-A2DF-1D42BAE230EE}" destId="{7C7DD552-3D06-4734-88AA-337140564A95}" srcOrd="0" destOrd="0" parTransId="{91C2D55E-4E25-460E-B891-D74441B7D8E4}" sibTransId="{C36C34B3-6D5F-4575-B5BD-BF5A07FD6BF1}"/>
    <dgm:cxn modelId="{41619D5C-39AD-4156-9FD3-25685A302B34}" type="presOf" srcId="{FA8604E7-C08B-4B05-A5E5-EE368414E67F}" destId="{9D1193ED-2FB3-4011-8055-6BDA545F1479}" srcOrd="0" destOrd="0" presId="urn:microsoft.com/office/officeart/2016/7/layout/VerticalHollowActionList"/>
    <dgm:cxn modelId="{B3319D5E-F203-4E36-B8B5-A49D5EE02EAE}" srcId="{039A24D2-E772-46E7-8BB2-A6941F7365AB}" destId="{883DE5F0-BB9B-48C8-A2DF-1D42BAE230EE}" srcOrd="2" destOrd="0" parTransId="{A9AA8E88-82D8-48C7-A04C-1D774E0A9A3B}" sibTransId="{8B298E70-D208-43B7-905A-3D26A505ADEA}"/>
    <dgm:cxn modelId="{15964160-48C3-4BC7-A2A9-F16F973AA4DC}" type="presOf" srcId="{3AC435D6-6E0C-4888-A5D3-F58A500CE864}" destId="{84A8B6B4-78B7-4067-8861-62119B314090}" srcOrd="0" destOrd="0" presId="urn:microsoft.com/office/officeart/2016/7/layout/VerticalHollowActionList"/>
    <dgm:cxn modelId="{DFB81F46-CA7C-4ED6-9FE9-E2B1C6B469A3}" type="presOf" srcId="{CEDB213F-E025-40D1-A014-A0BB1D945ACA}" destId="{3501D4A6-2C2F-4172-9BC4-96D36D200076}" srcOrd="0" destOrd="0" presId="urn:microsoft.com/office/officeart/2016/7/layout/VerticalHollowActionList"/>
    <dgm:cxn modelId="{8BE26676-F879-4BCB-BE73-1897F79641C3}" srcId="{039A24D2-E772-46E7-8BB2-A6941F7365AB}" destId="{FF9EE9B9-36EE-4099-B491-0CC5ED79ADBE}" srcOrd="1" destOrd="0" parTransId="{552797BA-D0D7-4D7A-884F-8EF2D90938E2}" sibTransId="{D70D1BB5-51F1-4693-A4D9-5EB80039A92A}"/>
    <dgm:cxn modelId="{4EF15957-02B5-466E-8BD4-3F6658BF67EC}" type="presOf" srcId="{0D759331-4E99-45CD-9156-FBDD6CAD6664}" destId="{69A79D4D-063A-4F1C-9925-EFB43C66CAEA}" srcOrd="0" destOrd="0" presId="urn:microsoft.com/office/officeart/2016/7/layout/VerticalHollowActionList"/>
    <dgm:cxn modelId="{17AA7559-3556-4AC0-8D40-D412230447C5}" type="presOf" srcId="{5CC5961B-7247-43BC-9956-1FB81AA917B0}" destId="{C5A6D7EA-E82D-4A35-8A93-5C61C1522E05}" srcOrd="0" destOrd="0" presId="urn:microsoft.com/office/officeart/2016/7/layout/VerticalHollowActionList"/>
    <dgm:cxn modelId="{5FBB5080-F170-4F24-A078-DE6A188AC6DC}" srcId="{039A24D2-E772-46E7-8BB2-A6941F7365AB}" destId="{780C273E-171E-47E2-83E1-CF58A10956D2}" srcOrd="3" destOrd="0" parTransId="{497CADDD-884B-4FFC-80CA-74DA1FD1C38C}" sibTransId="{167A9E34-9E22-4E9D-B0DB-7146E3D5BE9B}"/>
    <dgm:cxn modelId="{A291BE97-825C-4D3A-8096-4FEB3927F50C}" type="presOf" srcId="{128260CE-578B-487E-8F3D-673CDED1B080}" destId="{267595FA-A431-4B9A-8365-3EB01F34C394}" srcOrd="0" destOrd="0" presId="urn:microsoft.com/office/officeart/2016/7/layout/VerticalHollowActionList"/>
    <dgm:cxn modelId="{3590C097-9C66-46BE-9F51-2949C25C076C}" srcId="{039A24D2-E772-46E7-8BB2-A6941F7365AB}" destId="{5727B6E4-E9AD-49B8-87D6-834715B1866A}" srcOrd="4" destOrd="0" parTransId="{41EA9B17-D541-40B0-90E9-6830268379EF}" sibTransId="{3D143E2F-7B8D-4E3E-A1AF-A8E0602B19ED}"/>
    <dgm:cxn modelId="{4F034B98-5E00-4E7F-BC8F-A41FB9D6A0F0}" type="presOf" srcId="{04C4A49A-EAC9-488D-B57E-D58366FB3BF7}" destId="{060C38F9-1B25-4F3F-8418-5ACE908DDE86}" srcOrd="0" destOrd="0" presId="urn:microsoft.com/office/officeart/2016/7/layout/VerticalHollowActionList"/>
    <dgm:cxn modelId="{ECB80FA6-8263-4CE5-BA5F-E2D0822F056D}" srcId="{039A24D2-E772-46E7-8BB2-A6941F7365AB}" destId="{FA8604E7-C08B-4B05-A5E5-EE368414E67F}" srcOrd="0" destOrd="0" parTransId="{8FE63945-249C-4A61-9932-C367A573B9FF}" sibTransId="{382682EC-EAAD-48DB-88F2-772C8681A59C}"/>
    <dgm:cxn modelId="{DBF25EB1-F67C-4C19-B0CB-130C9C8C927E}" srcId="{5CC5961B-7247-43BC-9956-1FB81AA917B0}" destId="{3782CED7-9076-4D64-BF7A-9E7252937AE0}" srcOrd="0" destOrd="0" parTransId="{89BB3249-E563-4074-84C4-BD9DAC5FA999}" sibTransId="{760AF32F-A1E2-4DD9-AC3A-205A76AD8A7C}"/>
    <dgm:cxn modelId="{29917DC9-A6EE-4FA7-B19D-4EE982B538EB}" srcId="{5727B6E4-E9AD-49B8-87D6-834715B1866A}" destId="{CEDB213F-E025-40D1-A014-A0BB1D945ACA}" srcOrd="0" destOrd="0" parTransId="{B6D483D8-EB8D-4DB2-AE64-FE78F08B23A5}" sibTransId="{3F7C4B00-5803-495B-9434-3F3F669736A9}"/>
    <dgm:cxn modelId="{511B00D0-9227-43FD-91E3-0F3DF72BC67C}" srcId="{039A24D2-E772-46E7-8BB2-A6941F7365AB}" destId="{5CC5961B-7247-43BC-9956-1FB81AA917B0}" srcOrd="5" destOrd="0" parTransId="{57D70C2D-612A-4CFB-9E55-1F8C9FEAE3CC}" sibTransId="{CABD24F3-89D1-4342-931E-7C4A088A7ECD}"/>
    <dgm:cxn modelId="{0B4347D5-8ABC-4000-A53B-11A6B43AD1F2}" type="presOf" srcId="{780C273E-171E-47E2-83E1-CF58A10956D2}" destId="{824BC72A-1A9D-49A7-A2B3-037AE2850C61}" srcOrd="0" destOrd="0" presId="urn:microsoft.com/office/officeart/2016/7/layout/VerticalHollowActionList"/>
    <dgm:cxn modelId="{45B4F3DA-4E15-42AE-88B0-00FAC61F62F2}" srcId="{04C4A49A-EAC9-488D-B57E-D58366FB3BF7}" destId="{0D759331-4E99-45CD-9156-FBDD6CAD6664}" srcOrd="0" destOrd="0" parTransId="{AFA92FD7-E486-49CF-B62A-3DED9699A45E}" sibTransId="{314DFB58-76C1-47B5-8CA7-B66290317021}"/>
    <dgm:cxn modelId="{851FF5DE-329C-40C9-890D-E85939971D19}" type="presOf" srcId="{5727B6E4-E9AD-49B8-87D6-834715B1866A}" destId="{D76826D2-647C-464D-B4DF-94C89C767610}" srcOrd="0" destOrd="0" presId="urn:microsoft.com/office/officeart/2016/7/layout/VerticalHollowActionList"/>
    <dgm:cxn modelId="{B2620BDF-A1F9-421C-BF2B-E740BDB6BA6A}" srcId="{039A24D2-E772-46E7-8BB2-A6941F7365AB}" destId="{04C4A49A-EAC9-488D-B57E-D58366FB3BF7}" srcOrd="6" destOrd="0" parTransId="{181A1773-598C-4E55-AF8D-49DD1EEB99ED}" sibTransId="{D6AF8F25-55DD-46D9-B7FB-9054CE1E7EF5}"/>
    <dgm:cxn modelId="{040DB0E4-A6AA-4195-871D-4F4E6BB5F190}" type="presOf" srcId="{7C7DD552-3D06-4734-88AA-337140564A95}" destId="{B175C1F6-2CA8-430E-ACAD-0B2B45F5FDBF}" srcOrd="0" destOrd="0" presId="urn:microsoft.com/office/officeart/2016/7/layout/VerticalHollowActionList"/>
    <dgm:cxn modelId="{4780F4E9-3BAD-4B82-B1C9-3C3BE905634A}" type="presOf" srcId="{883DE5F0-BB9B-48C8-A2DF-1D42BAE230EE}" destId="{F4A9F468-80A6-43DC-B11F-ED8CF6A64E55}" srcOrd="0" destOrd="0" presId="urn:microsoft.com/office/officeart/2016/7/layout/VerticalHollowActionList"/>
    <dgm:cxn modelId="{38824AEF-B92C-4C80-96F7-7CB004A1E1A9}" srcId="{FF9EE9B9-36EE-4099-B491-0CC5ED79ADBE}" destId="{3AC435D6-6E0C-4888-A5D3-F58A500CE864}" srcOrd="0" destOrd="0" parTransId="{202C235D-3162-46D5-8DC1-84A6A70DF15B}" sibTransId="{782A0322-CD4B-469A-9468-1184807EAF74}"/>
    <dgm:cxn modelId="{4E81ACF8-1E78-4C1F-A557-A9E1C6CA7C17}" srcId="{780C273E-171E-47E2-83E1-CF58A10956D2}" destId="{128260CE-578B-487E-8F3D-673CDED1B080}" srcOrd="0" destOrd="0" parTransId="{5FFB1BB8-A56E-4795-A652-65D60B274CE4}" sibTransId="{FB6B5094-1615-4162-B6AD-164A68D0E019}"/>
    <dgm:cxn modelId="{F3BE9FDF-680A-4CD0-9456-97C30E3726F7}" type="presParOf" srcId="{F7FFA4AC-7D2D-49B2-A666-F36CCF03344E}" destId="{9212DD61-E81C-405C-A8E0-601D9E3BDE65}" srcOrd="0" destOrd="0" presId="urn:microsoft.com/office/officeart/2016/7/layout/VerticalHollowActionList"/>
    <dgm:cxn modelId="{89FBCCF9-F489-4023-9711-D1C2334FC8A1}" type="presParOf" srcId="{9212DD61-E81C-405C-A8E0-601D9E3BDE65}" destId="{9D1193ED-2FB3-4011-8055-6BDA545F1479}" srcOrd="0" destOrd="0" presId="urn:microsoft.com/office/officeart/2016/7/layout/VerticalHollowActionList"/>
    <dgm:cxn modelId="{7E05CD99-C32F-4BE9-8011-20EA1512DA14}" type="presParOf" srcId="{9212DD61-E81C-405C-A8E0-601D9E3BDE65}" destId="{94217459-92F7-4630-B776-5DEAF5A7936D}" srcOrd="1" destOrd="0" presId="urn:microsoft.com/office/officeart/2016/7/layout/VerticalHollowActionList"/>
    <dgm:cxn modelId="{FD92EC32-C60A-43B0-BA83-205F9F1D5972}" type="presParOf" srcId="{F7FFA4AC-7D2D-49B2-A666-F36CCF03344E}" destId="{56F8B6D2-7DBD-4100-A233-F26E2BAF5E94}" srcOrd="1" destOrd="0" presId="urn:microsoft.com/office/officeart/2016/7/layout/VerticalHollowActionList"/>
    <dgm:cxn modelId="{12025E50-C3E7-411B-BDB8-50B592A2AD2F}" type="presParOf" srcId="{F7FFA4AC-7D2D-49B2-A666-F36CCF03344E}" destId="{BD34353D-47BB-4919-A05D-99C5D82946B3}" srcOrd="2" destOrd="0" presId="urn:microsoft.com/office/officeart/2016/7/layout/VerticalHollowActionList"/>
    <dgm:cxn modelId="{A678E9B7-5071-4A8D-8528-3CC2C6647433}" type="presParOf" srcId="{BD34353D-47BB-4919-A05D-99C5D82946B3}" destId="{35ED5A65-0784-454B-AAE8-B8F50C9D0CF1}" srcOrd="0" destOrd="0" presId="urn:microsoft.com/office/officeart/2016/7/layout/VerticalHollowActionList"/>
    <dgm:cxn modelId="{7283292F-8FC6-4A21-9F60-881DEC3351D9}" type="presParOf" srcId="{BD34353D-47BB-4919-A05D-99C5D82946B3}" destId="{84A8B6B4-78B7-4067-8861-62119B314090}" srcOrd="1" destOrd="0" presId="urn:microsoft.com/office/officeart/2016/7/layout/VerticalHollowActionList"/>
    <dgm:cxn modelId="{1E9D46F5-26DD-443A-98D5-C6F0D49CC4F1}" type="presParOf" srcId="{F7FFA4AC-7D2D-49B2-A666-F36CCF03344E}" destId="{2E9A5B0B-D075-4999-8EC5-D4F4EF60C0AC}" srcOrd="3" destOrd="0" presId="urn:microsoft.com/office/officeart/2016/7/layout/VerticalHollowActionList"/>
    <dgm:cxn modelId="{EB715FA6-025A-4023-85A6-3F1E945039CC}" type="presParOf" srcId="{F7FFA4AC-7D2D-49B2-A666-F36CCF03344E}" destId="{0FD79EC7-CFAA-449A-9E15-117E6B78CFAB}" srcOrd="4" destOrd="0" presId="urn:microsoft.com/office/officeart/2016/7/layout/VerticalHollowActionList"/>
    <dgm:cxn modelId="{DC4D9F0D-3472-4185-8382-A1FB673A2E6E}" type="presParOf" srcId="{0FD79EC7-CFAA-449A-9E15-117E6B78CFAB}" destId="{F4A9F468-80A6-43DC-B11F-ED8CF6A64E55}" srcOrd="0" destOrd="0" presId="urn:microsoft.com/office/officeart/2016/7/layout/VerticalHollowActionList"/>
    <dgm:cxn modelId="{363CB2A3-3E8E-4719-AB8D-1036482894B8}" type="presParOf" srcId="{0FD79EC7-CFAA-449A-9E15-117E6B78CFAB}" destId="{B175C1F6-2CA8-430E-ACAD-0B2B45F5FDBF}" srcOrd="1" destOrd="0" presId="urn:microsoft.com/office/officeart/2016/7/layout/VerticalHollowActionList"/>
    <dgm:cxn modelId="{82238B66-78D4-4DAE-840F-5576BE378B25}" type="presParOf" srcId="{F7FFA4AC-7D2D-49B2-A666-F36CCF03344E}" destId="{2BB6B47F-AACB-4F3D-AF5E-665CAA7C755A}" srcOrd="5" destOrd="0" presId="urn:microsoft.com/office/officeart/2016/7/layout/VerticalHollowActionList"/>
    <dgm:cxn modelId="{30FCAF46-8B99-43F2-A037-7E63F49F708E}" type="presParOf" srcId="{F7FFA4AC-7D2D-49B2-A666-F36CCF03344E}" destId="{F2556870-612E-48DB-AD35-4545E3DF0CFA}" srcOrd="6" destOrd="0" presId="urn:microsoft.com/office/officeart/2016/7/layout/VerticalHollowActionList"/>
    <dgm:cxn modelId="{064C516F-6B9C-4EBA-8660-00D2E7718F11}" type="presParOf" srcId="{F2556870-612E-48DB-AD35-4545E3DF0CFA}" destId="{824BC72A-1A9D-49A7-A2B3-037AE2850C61}" srcOrd="0" destOrd="0" presId="urn:microsoft.com/office/officeart/2016/7/layout/VerticalHollowActionList"/>
    <dgm:cxn modelId="{B1AD6B4E-903F-4F6A-87FC-921D31E60B87}" type="presParOf" srcId="{F2556870-612E-48DB-AD35-4545E3DF0CFA}" destId="{267595FA-A431-4B9A-8365-3EB01F34C394}" srcOrd="1" destOrd="0" presId="urn:microsoft.com/office/officeart/2016/7/layout/VerticalHollowActionList"/>
    <dgm:cxn modelId="{9CEC10C2-B205-4D77-90A0-A3477DB4058D}" type="presParOf" srcId="{F7FFA4AC-7D2D-49B2-A666-F36CCF03344E}" destId="{76B9DDF7-F66D-417D-8DA9-DA0F95FF7CDD}" srcOrd="7" destOrd="0" presId="urn:microsoft.com/office/officeart/2016/7/layout/VerticalHollowActionList"/>
    <dgm:cxn modelId="{4E104E60-4E70-43AC-818E-37E60961443E}" type="presParOf" srcId="{F7FFA4AC-7D2D-49B2-A666-F36CCF03344E}" destId="{59E0E188-00F6-4B90-B6C9-7B13AFDF7455}" srcOrd="8" destOrd="0" presId="urn:microsoft.com/office/officeart/2016/7/layout/VerticalHollowActionList"/>
    <dgm:cxn modelId="{A7CAB3D5-E966-4263-8B76-B4D66A7C7935}" type="presParOf" srcId="{59E0E188-00F6-4B90-B6C9-7B13AFDF7455}" destId="{D76826D2-647C-464D-B4DF-94C89C767610}" srcOrd="0" destOrd="0" presId="urn:microsoft.com/office/officeart/2016/7/layout/VerticalHollowActionList"/>
    <dgm:cxn modelId="{B570E304-81CA-4E1D-98A3-A8A35B594471}" type="presParOf" srcId="{59E0E188-00F6-4B90-B6C9-7B13AFDF7455}" destId="{3501D4A6-2C2F-4172-9BC4-96D36D200076}" srcOrd="1" destOrd="0" presId="urn:microsoft.com/office/officeart/2016/7/layout/VerticalHollowActionList"/>
    <dgm:cxn modelId="{E09EEC0E-5A1A-4322-835B-1996201363F3}" type="presParOf" srcId="{F7FFA4AC-7D2D-49B2-A666-F36CCF03344E}" destId="{8CAE5C42-A7BD-4DC1-B813-F1C15ECB1D7A}" srcOrd="9" destOrd="0" presId="urn:microsoft.com/office/officeart/2016/7/layout/VerticalHollowActionList"/>
    <dgm:cxn modelId="{90C46D08-DF9A-4BD9-8364-1978E4F9AA2D}" type="presParOf" srcId="{F7FFA4AC-7D2D-49B2-A666-F36CCF03344E}" destId="{7D164906-D380-4DB9-B321-9E850C4F038D}" srcOrd="10" destOrd="0" presId="urn:microsoft.com/office/officeart/2016/7/layout/VerticalHollowActionList"/>
    <dgm:cxn modelId="{F2C3E650-81E5-484F-9538-D293AD958041}" type="presParOf" srcId="{7D164906-D380-4DB9-B321-9E850C4F038D}" destId="{C5A6D7EA-E82D-4A35-8A93-5C61C1522E05}" srcOrd="0" destOrd="0" presId="urn:microsoft.com/office/officeart/2016/7/layout/VerticalHollowActionList"/>
    <dgm:cxn modelId="{6FEFE027-57D9-47E5-BA9D-C795C4B376A4}" type="presParOf" srcId="{7D164906-D380-4DB9-B321-9E850C4F038D}" destId="{C287D61E-7BD3-420D-BAF5-10ACD3208874}" srcOrd="1" destOrd="0" presId="urn:microsoft.com/office/officeart/2016/7/layout/VerticalHollowActionList"/>
    <dgm:cxn modelId="{9CF3E874-7FD5-4638-89D5-8B1D1CCA6B12}" type="presParOf" srcId="{F7FFA4AC-7D2D-49B2-A666-F36CCF03344E}" destId="{8D77A481-0FF8-45F1-8A24-781EF7F4E6C7}" srcOrd="11" destOrd="0" presId="urn:microsoft.com/office/officeart/2016/7/layout/VerticalHollowActionList"/>
    <dgm:cxn modelId="{1612BB7E-F05D-47B3-AF2C-34D5D6F99428}" type="presParOf" srcId="{F7FFA4AC-7D2D-49B2-A666-F36CCF03344E}" destId="{91571F60-FD62-4D22-BACD-1B66910EC151}" srcOrd="12" destOrd="0" presId="urn:microsoft.com/office/officeart/2016/7/layout/VerticalHollowActionList"/>
    <dgm:cxn modelId="{F40CB5A9-E688-4C4F-9471-BFCF84F6C0C0}" type="presParOf" srcId="{91571F60-FD62-4D22-BACD-1B66910EC151}" destId="{060C38F9-1B25-4F3F-8418-5ACE908DDE86}" srcOrd="0" destOrd="0" presId="urn:microsoft.com/office/officeart/2016/7/layout/VerticalHollowActionList"/>
    <dgm:cxn modelId="{035943A9-62AA-47DF-B09A-1BDE537BB4A7}" type="presParOf" srcId="{91571F60-FD62-4D22-BACD-1B66910EC151}" destId="{69A79D4D-063A-4F1C-9925-EFB43C66CAEA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29318-8E4A-472B-A422-D3710B391631}">
      <dsp:nvSpPr>
        <dsp:cNvPr id="0" name=""/>
        <dsp:cNvSpPr/>
      </dsp:nvSpPr>
      <dsp:spPr>
        <a:xfrm>
          <a:off x="0" y="0"/>
          <a:ext cx="9829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7FB80-713F-4D9C-9CB9-285DD73BBD96}">
      <dsp:nvSpPr>
        <dsp:cNvPr id="0" name=""/>
        <dsp:cNvSpPr/>
      </dsp:nvSpPr>
      <dsp:spPr>
        <a:xfrm>
          <a:off x="0" y="0"/>
          <a:ext cx="9829628" cy="26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/>
            <a:t>Sri Lanka Insurance Corporation (SLIC)</a:t>
          </a:r>
          <a:endParaRPr lang="en-US" sz="6500" kern="1200"/>
        </a:p>
      </dsp:txBody>
      <dsp:txXfrm>
        <a:off x="0" y="0"/>
        <a:ext cx="9829628" cy="2631489"/>
      </dsp:txXfrm>
    </dsp:sp>
    <dsp:sp modelId="{CAE27B9A-E6C5-49BE-AB2F-8EEABFB9B2BC}">
      <dsp:nvSpPr>
        <dsp:cNvPr id="0" name=""/>
        <dsp:cNvSpPr/>
      </dsp:nvSpPr>
      <dsp:spPr>
        <a:xfrm>
          <a:off x="0" y="2631489"/>
          <a:ext cx="9829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5C263-E728-4EE4-927D-0CC5C68417BA}">
      <dsp:nvSpPr>
        <dsp:cNvPr id="0" name=""/>
        <dsp:cNvSpPr/>
      </dsp:nvSpPr>
      <dsp:spPr>
        <a:xfrm>
          <a:off x="0" y="2631489"/>
          <a:ext cx="9829628" cy="26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/>
            <a:t>Data Warehouse</a:t>
          </a:r>
          <a:endParaRPr lang="en-US" sz="6500" kern="1200"/>
        </a:p>
      </dsp:txBody>
      <dsp:txXfrm>
        <a:off x="0" y="2631489"/>
        <a:ext cx="9829628" cy="2631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17459-92F7-4630-B776-5DEAF5A7936D}">
      <dsp:nvSpPr>
        <dsp:cNvPr id="0" name=""/>
        <dsp:cNvSpPr/>
      </dsp:nvSpPr>
      <dsp:spPr>
        <a:xfrm>
          <a:off x="2382286" y="3336"/>
          <a:ext cx="9529146" cy="966182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92" tIns="245410" rIns="184892" bIns="24541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Dim_Branch</a:t>
          </a:r>
        </a:p>
      </dsp:txBody>
      <dsp:txXfrm>
        <a:off x="2382286" y="3336"/>
        <a:ext cx="9529146" cy="966182"/>
      </dsp:txXfrm>
    </dsp:sp>
    <dsp:sp modelId="{9D1193ED-2FB3-4011-8055-6BDA545F1479}">
      <dsp:nvSpPr>
        <dsp:cNvPr id="0" name=""/>
        <dsp:cNvSpPr/>
      </dsp:nvSpPr>
      <dsp:spPr>
        <a:xfrm>
          <a:off x="0" y="3336"/>
          <a:ext cx="2382286" cy="966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63" tIns="95437" rIns="126063" bIns="9543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Dim</a:t>
          </a:r>
        </a:p>
      </dsp:txBody>
      <dsp:txXfrm>
        <a:off x="0" y="3336"/>
        <a:ext cx="2382286" cy="966182"/>
      </dsp:txXfrm>
    </dsp:sp>
    <dsp:sp modelId="{84A8B6B4-78B7-4067-8861-62119B314090}">
      <dsp:nvSpPr>
        <dsp:cNvPr id="0" name=""/>
        <dsp:cNvSpPr/>
      </dsp:nvSpPr>
      <dsp:spPr>
        <a:xfrm>
          <a:off x="2382286" y="1027490"/>
          <a:ext cx="9529146" cy="966182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92" tIns="245410" rIns="184892" bIns="24541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Dim_Date</a:t>
          </a:r>
        </a:p>
      </dsp:txBody>
      <dsp:txXfrm>
        <a:off x="2382286" y="1027490"/>
        <a:ext cx="9529146" cy="966182"/>
      </dsp:txXfrm>
    </dsp:sp>
    <dsp:sp modelId="{35ED5A65-0784-454B-AAE8-B8F50C9D0CF1}">
      <dsp:nvSpPr>
        <dsp:cNvPr id="0" name=""/>
        <dsp:cNvSpPr/>
      </dsp:nvSpPr>
      <dsp:spPr>
        <a:xfrm>
          <a:off x="0" y="1027490"/>
          <a:ext cx="2382286" cy="966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63" tIns="95437" rIns="126063" bIns="9543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Dim</a:t>
          </a:r>
        </a:p>
      </dsp:txBody>
      <dsp:txXfrm>
        <a:off x="0" y="1027490"/>
        <a:ext cx="2382286" cy="966182"/>
      </dsp:txXfrm>
    </dsp:sp>
    <dsp:sp modelId="{B175C1F6-2CA8-430E-ACAD-0B2B45F5FDBF}">
      <dsp:nvSpPr>
        <dsp:cNvPr id="0" name=""/>
        <dsp:cNvSpPr/>
      </dsp:nvSpPr>
      <dsp:spPr>
        <a:xfrm>
          <a:off x="2382286" y="2051643"/>
          <a:ext cx="9529146" cy="966182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92" tIns="245410" rIns="184892" bIns="24541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Dim_Employee</a:t>
          </a:r>
        </a:p>
      </dsp:txBody>
      <dsp:txXfrm>
        <a:off x="2382286" y="2051643"/>
        <a:ext cx="9529146" cy="966182"/>
      </dsp:txXfrm>
    </dsp:sp>
    <dsp:sp modelId="{F4A9F468-80A6-43DC-B11F-ED8CF6A64E55}">
      <dsp:nvSpPr>
        <dsp:cNvPr id="0" name=""/>
        <dsp:cNvSpPr/>
      </dsp:nvSpPr>
      <dsp:spPr>
        <a:xfrm>
          <a:off x="0" y="2051643"/>
          <a:ext cx="2382286" cy="966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63" tIns="95437" rIns="126063" bIns="9543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Dim</a:t>
          </a:r>
        </a:p>
      </dsp:txBody>
      <dsp:txXfrm>
        <a:off x="0" y="2051643"/>
        <a:ext cx="2382286" cy="966182"/>
      </dsp:txXfrm>
    </dsp:sp>
    <dsp:sp modelId="{267595FA-A431-4B9A-8365-3EB01F34C394}">
      <dsp:nvSpPr>
        <dsp:cNvPr id="0" name=""/>
        <dsp:cNvSpPr/>
      </dsp:nvSpPr>
      <dsp:spPr>
        <a:xfrm>
          <a:off x="2382286" y="3075797"/>
          <a:ext cx="9529146" cy="966182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92" tIns="245410" rIns="184892" bIns="24541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Dim_Location</a:t>
          </a:r>
        </a:p>
      </dsp:txBody>
      <dsp:txXfrm>
        <a:off x="2382286" y="3075797"/>
        <a:ext cx="9529146" cy="966182"/>
      </dsp:txXfrm>
    </dsp:sp>
    <dsp:sp modelId="{824BC72A-1A9D-49A7-A2B3-037AE2850C61}">
      <dsp:nvSpPr>
        <dsp:cNvPr id="0" name=""/>
        <dsp:cNvSpPr/>
      </dsp:nvSpPr>
      <dsp:spPr>
        <a:xfrm>
          <a:off x="0" y="3075797"/>
          <a:ext cx="2382286" cy="966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63" tIns="95437" rIns="126063" bIns="9543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Dim</a:t>
          </a:r>
        </a:p>
      </dsp:txBody>
      <dsp:txXfrm>
        <a:off x="0" y="3075797"/>
        <a:ext cx="2382286" cy="966182"/>
      </dsp:txXfrm>
    </dsp:sp>
    <dsp:sp modelId="{3501D4A6-2C2F-4172-9BC4-96D36D200076}">
      <dsp:nvSpPr>
        <dsp:cNvPr id="0" name=""/>
        <dsp:cNvSpPr/>
      </dsp:nvSpPr>
      <dsp:spPr>
        <a:xfrm>
          <a:off x="2382286" y="4099950"/>
          <a:ext cx="9529146" cy="966182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92" tIns="245410" rIns="184892" bIns="24541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Dim_Policy</a:t>
          </a:r>
        </a:p>
      </dsp:txBody>
      <dsp:txXfrm>
        <a:off x="2382286" y="4099950"/>
        <a:ext cx="9529146" cy="966182"/>
      </dsp:txXfrm>
    </dsp:sp>
    <dsp:sp modelId="{D76826D2-647C-464D-B4DF-94C89C767610}">
      <dsp:nvSpPr>
        <dsp:cNvPr id="0" name=""/>
        <dsp:cNvSpPr/>
      </dsp:nvSpPr>
      <dsp:spPr>
        <a:xfrm>
          <a:off x="0" y="4099950"/>
          <a:ext cx="2382286" cy="966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63" tIns="95437" rIns="126063" bIns="9543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Dim</a:t>
          </a:r>
        </a:p>
      </dsp:txBody>
      <dsp:txXfrm>
        <a:off x="0" y="4099950"/>
        <a:ext cx="2382286" cy="966182"/>
      </dsp:txXfrm>
    </dsp:sp>
    <dsp:sp modelId="{C287D61E-7BD3-420D-BAF5-10ACD3208874}">
      <dsp:nvSpPr>
        <dsp:cNvPr id="0" name=""/>
        <dsp:cNvSpPr/>
      </dsp:nvSpPr>
      <dsp:spPr>
        <a:xfrm>
          <a:off x="2382286" y="5124104"/>
          <a:ext cx="9529146" cy="966182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92" tIns="245410" rIns="184892" bIns="24541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Dim_Vehicle</a:t>
          </a:r>
        </a:p>
      </dsp:txBody>
      <dsp:txXfrm>
        <a:off x="2382286" y="5124104"/>
        <a:ext cx="9529146" cy="966182"/>
      </dsp:txXfrm>
    </dsp:sp>
    <dsp:sp modelId="{C5A6D7EA-E82D-4A35-8A93-5C61C1522E05}">
      <dsp:nvSpPr>
        <dsp:cNvPr id="0" name=""/>
        <dsp:cNvSpPr/>
      </dsp:nvSpPr>
      <dsp:spPr>
        <a:xfrm>
          <a:off x="0" y="5124104"/>
          <a:ext cx="2382286" cy="966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63" tIns="95437" rIns="126063" bIns="9543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Dim</a:t>
          </a:r>
        </a:p>
      </dsp:txBody>
      <dsp:txXfrm>
        <a:off x="0" y="5124104"/>
        <a:ext cx="2382286" cy="966182"/>
      </dsp:txXfrm>
    </dsp:sp>
    <dsp:sp modelId="{69A79D4D-063A-4F1C-9925-EFB43C66CAEA}">
      <dsp:nvSpPr>
        <dsp:cNvPr id="0" name=""/>
        <dsp:cNvSpPr/>
      </dsp:nvSpPr>
      <dsp:spPr>
        <a:xfrm>
          <a:off x="2382286" y="6148257"/>
          <a:ext cx="9529146" cy="966182"/>
        </a:xfrm>
        <a:prstGeom prst="rect">
          <a:avLst/>
        </a:prstGeom>
        <a:solidFill>
          <a:srgbClr val="009999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92" tIns="245410" rIns="184892" bIns="24541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Dim_Policy_Type</a:t>
          </a:r>
        </a:p>
      </dsp:txBody>
      <dsp:txXfrm>
        <a:off x="2382286" y="6148257"/>
        <a:ext cx="9529146" cy="966182"/>
      </dsp:txXfrm>
    </dsp:sp>
    <dsp:sp modelId="{060C38F9-1B25-4F3F-8418-5ACE908DDE86}">
      <dsp:nvSpPr>
        <dsp:cNvPr id="0" name=""/>
        <dsp:cNvSpPr/>
      </dsp:nvSpPr>
      <dsp:spPr>
        <a:xfrm>
          <a:off x="0" y="6148257"/>
          <a:ext cx="2382286" cy="966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63" tIns="95437" rIns="126063" bIns="9543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Dim</a:t>
          </a:r>
        </a:p>
      </dsp:txBody>
      <dsp:txXfrm>
        <a:off x="0" y="6148257"/>
        <a:ext cx="2382286" cy="966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sv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jpeg"/><Relationship Id="rId4" Type="http://schemas.openxmlformats.org/officeDocument/2006/relationships/image" Target="../media/image3.jp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svg"/><Relationship Id="rId9" Type="http://schemas.microsoft.com/office/2007/relationships/diagramDrawing" Target="../diagrams/drawin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46980" y="-517365"/>
            <a:ext cx="3086100" cy="11299900"/>
            <a:chOff x="0" y="0"/>
            <a:chExt cx="812800" cy="2976105"/>
          </a:xfrm>
          <a:solidFill>
            <a:srgbClr val="009999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030414" y="-857597"/>
            <a:ext cx="3086100" cy="11299900"/>
            <a:chOff x="0" y="0"/>
            <a:chExt cx="812800" cy="2976105"/>
          </a:xfrm>
          <a:solidFill>
            <a:srgbClr val="009999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0409" y="3864243"/>
            <a:ext cx="110236" cy="2818996"/>
            <a:chOff x="0" y="0"/>
            <a:chExt cx="26312" cy="672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393419" y="9379838"/>
            <a:ext cx="9524827" cy="569486"/>
          </a:xfrm>
          <a:custGeom>
            <a:avLst/>
            <a:gdLst/>
            <a:ahLst/>
            <a:cxnLst/>
            <a:rect l="l" t="t" r="r" b="b"/>
            <a:pathLst>
              <a:path w="825638" h="135928">
                <a:moveTo>
                  <a:pt x="40286" y="0"/>
                </a:moveTo>
                <a:lnTo>
                  <a:pt x="785351" y="0"/>
                </a:lnTo>
                <a:cubicBezTo>
                  <a:pt x="807601" y="0"/>
                  <a:pt x="825638" y="18037"/>
                  <a:pt x="825638" y="40286"/>
                </a:cubicBezTo>
                <a:lnTo>
                  <a:pt x="825638" y="95642"/>
                </a:lnTo>
                <a:cubicBezTo>
                  <a:pt x="825638" y="117891"/>
                  <a:pt x="807601" y="135928"/>
                  <a:pt x="785351" y="135928"/>
                </a:cubicBezTo>
                <a:lnTo>
                  <a:pt x="40286" y="135928"/>
                </a:lnTo>
                <a:cubicBezTo>
                  <a:pt x="18037" y="135928"/>
                  <a:pt x="0" y="117891"/>
                  <a:pt x="0" y="95642"/>
                </a:cubicBezTo>
                <a:lnTo>
                  <a:pt x="0" y="40286"/>
                </a:lnTo>
                <a:cubicBezTo>
                  <a:pt x="0" y="18037"/>
                  <a:pt x="18037" y="0"/>
                  <a:pt x="40286" y="0"/>
                </a:cubicBezTo>
                <a:close/>
              </a:path>
            </a:pathLst>
          </a:custGeom>
          <a:solidFill>
            <a:srgbClr val="00999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>
            <a:off x="-2265235" y="-50645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9" name="Picture 18" descr="A blue and yellow logo&#10;&#10;AI-generated content may be incorrect.">
            <a:extLst>
              <a:ext uri="{FF2B5EF4-FFF2-40B4-BE49-F238E27FC236}">
                <a16:creationId xmlns:a16="http://schemas.microsoft.com/office/drawing/2014/main" id="{54039162-9ABD-B8AB-7DBA-6F28F4E7A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5" t="10000" r="29368" b="5639"/>
          <a:stretch>
            <a:fillRect/>
          </a:stretch>
        </p:blipFill>
        <p:spPr>
          <a:xfrm>
            <a:off x="12293161" y="417061"/>
            <a:ext cx="6172200" cy="86782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CE937A-4C2B-F230-453F-35614CB7A878}"/>
              </a:ext>
            </a:extLst>
          </p:cNvPr>
          <p:cNvSpPr txBox="1"/>
          <p:nvPr/>
        </p:nvSpPr>
        <p:spPr>
          <a:xfrm>
            <a:off x="4572000" y="9386470"/>
            <a:ext cx="12649200" cy="46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1" dirty="0">
                <a:solidFill>
                  <a:schemeClr val="bg1"/>
                </a:solidFill>
                <a:latin typeface="Montserrat Light" panose="020F0502020204030204" pitchFamily="2" charset="0"/>
              </a:rPr>
              <a:t>Data Warehousing &amp; Business Intelligence P</a:t>
            </a:r>
            <a:r>
              <a:rPr lang="en-US" sz="2400" b="1" dirty="0">
                <a:solidFill>
                  <a:schemeClr val="bg1"/>
                </a:solidFill>
                <a:latin typeface="Montserrat Light" panose="020F0502020204030204" pitchFamily="2" charset="0"/>
                <a:ea typeface="Montserrat Light"/>
                <a:cs typeface="Montserrat Light"/>
                <a:sym typeface="Montserrat Light"/>
              </a:rPr>
              <a:t>resentation – MAHNDSE24.2</a:t>
            </a:r>
            <a:r>
              <a:rPr lang="en-US" sz="2400" dirty="0">
                <a:solidFill>
                  <a:schemeClr val="bg1"/>
                </a:solidFill>
                <a:latin typeface="Montserrat Light" panose="020F0502020204030204" pitchFamily="2" charset="0"/>
                <a:ea typeface="Montserrat Light"/>
                <a:cs typeface="Montserrat Light"/>
                <a:sym typeface="Montserrat Light"/>
              </a:rPr>
              <a:t> </a:t>
            </a:r>
            <a:endParaRPr lang="en-US" sz="2400" dirty="0">
              <a:solidFill>
                <a:schemeClr val="bg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aphicFrame>
        <p:nvGraphicFramePr>
          <p:cNvPr id="23" name="TextBox 16">
            <a:extLst>
              <a:ext uri="{FF2B5EF4-FFF2-40B4-BE49-F238E27FC236}">
                <a16:creationId xmlns:a16="http://schemas.microsoft.com/office/drawing/2014/main" id="{ADF47A82-556A-39C0-3374-2F91999C421C}"/>
              </a:ext>
            </a:extLst>
          </p:cNvPr>
          <p:cNvGraphicFramePr/>
          <p:nvPr/>
        </p:nvGraphicFramePr>
        <p:xfrm>
          <a:off x="2409826" y="1866900"/>
          <a:ext cx="9829628" cy="5262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Rectangle 2">
            <a:extLst>
              <a:ext uri="{FF2B5EF4-FFF2-40B4-BE49-F238E27FC236}">
                <a16:creationId xmlns:a16="http://schemas.microsoft.com/office/drawing/2014/main" id="{0CA8EF83-4A9C-FDA7-FACD-8E0E6CA54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6" name="Picture 25" descr="A blue and black text&#10;&#10;AI-generated content may be incorrect.">
            <a:extLst>
              <a:ext uri="{FF2B5EF4-FFF2-40B4-BE49-F238E27FC236}">
                <a16:creationId xmlns:a16="http://schemas.microsoft.com/office/drawing/2014/main" id="{A201485D-2D1A-1BA4-A0E1-32DA7780480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264" y="9160633"/>
            <a:ext cx="4644796" cy="111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32214" y="933450"/>
            <a:ext cx="13221076" cy="87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Data warehouse schema(Galaxy)</a:t>
            </a:r>
          </a:p>
        </p:txBody>
      </p:sp>
      <p:sp>
        <p:nvSpPr>
          <p:cNvPr id="5" name="Freeform 5"/>
          <p:cNvSpPr/>
          <p:nvPr/>
        </p:nvSpPr>
        <p:spPr>
          <a:xfrm>
            <a:off x="15453290" y="865657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432DD-C6E1-AE85-0537-5ABCC873C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04037"/>
            <a:ext cx="13193966" cy="7944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80161" y="95338"/>
            <a:ext cx="19048322" cy="1963203"/>
            <a:chOff x="0" y="0"/>
            <a:chExt cx="5016842" cy="517058"/>
          </a:xfrm>
          <a:solidFill>
            <a:srgbClr val="009999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16842" cy="55515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07866" y="185259"/>
            <a:ext cx="1071364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ETL Process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82E397D-8F0A-CBA9-C2AD-ED077B2334D3}"/>
              </a:ext>
            </a:extLst>
          </p:cNvPr>
          <p:cNvSpPr txBox="1"/>
          <p:nvPr/>
        </p:nvSpPr>
        <p:spPr>
          <a:xfrm>
            <a:off x="2057400" y="2552700"/>
            <a:ext cx="10166692" cy="545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 Table : </a:t>
            </a:r>
            <a:r>
              <a:rPr lang="en-US" sz="3000" dirty="0">
                <a:latin typeface="Codec Pro ExtraBold" panose="020B0604020202020204" charset="0"/>
              </a:rPr>
              <a:t> Vehicle</a:t>
            </a:r>
            <a:endParaRPr lang="en-US" sz="3000" b="1" dirty="0">
              <a:solidFill>
                <a:srgbClr val="000000"/>
              </a:solidFill>
              <a:latin typeface="Codec Pro ExtraBold" panose="020B0604020202020204" charset="0"/>
              <a:ea typeface="Poppins Bold"/>
              <a:cs typeface="Poppins Bold"/>
              <a:sym typeface="Poppins Bold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52C5DA-55AF-8481-3363-31F93CA28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7831" b="7831"/>
          <a:stretch>
            <a:fillRect/>
          </a:stretch>
        </p:blipFill>
        <p:spPr>
          <a:xfrm>
            <a:off x="3776186" y="3390900"/>
            <a:ext cx="10735627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A889D18E-070B-C05C-85E1-015C2DB79102}"/>
              </a:ext>
            </a:extLst>
          </p:cNvPr>
          <p:cNvSpPr txBox="1"/>
          <p:nvPr/>
        </p:nvSpPr>
        <p:spPr>
          <a:xfrm>
            <a:off x="1579294" y="633450"/>
            <a:ext cx="14110161" cy="547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Dim Vehicle missing values handling strings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E29C8E-5E2F-A898-6C59-83FF4C5A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14500"/>
            <a:ext cx="14176744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6504F613-0988-5590-08D5-91C5E6C61E82}"/>
              </a:ext>
            </a:extLst>
          </p:cNvPr>
          <p:cNvSpPr txBox="1"/>
          <p:nvPr/>
        </p:nvSpPr>
        <p:spPr>
          <a:xfrm>
            <a:off x="1828800" y="952500"/>
            <a:ext cx="10166692" cy="545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 Table : </a:t>
            </a:r>
            <a:r>
              <a:rPr lang="en-US" sz="3000" dirty="0">
                <a:latin typeface="Codec Pro ExtraBold" panose="020B0604020202020204" charset="0"/>
              </a:rPr>
              <a:t> Agent</a:t>
            </a:r>
            <a:endParaRPr lang="en-US" sz="3000" b="1" dirty="0">
              <a:solidFill>
                <a:srgbClr val="000000"/>
              </a:solidFill>
              <a:latin typeface="Codec Pro ExtraBold" panose="020B0604020202020204" charset="0"/>
              <a:ea typeface="Poppins Bold"/>
              <a:cs typeface="Poppins Bold"/>
              <a:sym typeface="Poppins Bold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109E31-21FC-B88A-235A-63B162F97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5540"/>
          <a:stretch>
            <a:fillRect/>
          </a:stretch>
        </p:blipFill>
        <p:spPr>
          <a:xfrm>
            <a:off x="2693677" y="2324100"/>
            <a:ext cx="12900645" cy="678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E1437DD6-2EEC-B5D0-F41B-6CB15719184D}"/>
              </a:ext>
            </a:extLst>
          </p:cNvPr>
          <p:cNvSpPr txBox="1"/>
          <p:nvPr/>
        </p:nvSpPr>
        <p:spPr>
          <a:xfrm>
            <a:off x="1579294" y="633450"/>
            <a:ext cx="14110161" cy="547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Dim Agent missing values handling strings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EC39E0-06DC-62AE-18B9-C7A4DB0B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714500"/>
            <a:ext cx="1419472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1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9467DEA0-5B2C-264F-1711-FBFAF383D0E8}"/>
              </a:ext>
            </a:extLst>
          </p:cNvPr>
          <p:cNvSpPr txBox="1"/>
          <p:nvPr/>
        </p:nvSpPr>
        <p:spPr>
          <a:xfrm>
            <a:off x="1579294" y="633450"/>
            <a:ext cx="14110161" cy="547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Dim Agent convert recruitment date data type STRING to DATE</a:t>
            </a:r>
            <a:endParaRPr lang="en-US" sz="319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4F9DD9-5CA1-4732-7DCA-DBD436997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004975"/>
            <a:ext cx="13030200" cy="76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1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3855" y="800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19166" y="1287409"/>
            <a:ext cx="8224600" cy="75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Same procedure is  applied to </a:t>
            </a:r>
          </a:p>
        </p:txBody>
      </p:sp>
      <p:graphicFrame>
        <p:nvGraphicFramePr>
          <p:cNvPr id="8" name="TextBox 6">
            <a:extLst>
              <a:ext uri="{FF2B5EF4-FFF2-40B4-BE49-F238E27FC236}">
                <a16:creationId xmlns:a16="http://schemas.microsoft.com/office/drawing/2014/main" id="{ABCAECEC-3F78-D138-8482-C6010845F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48856"/>
              </p:ext>
            </p:extLst>
          </p:nvPr>
        </p:nvGraphicFramePr>
        <p:xfrm>
          <a:off x="4038600" y="2247900"/>
          <a:ext cx="11911433" cy="7117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9495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53708" y="952500"/>
            <a:ext cx="10166692" cy="545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 Table : </a:t>
            </a:r>
            <a:r>
              <a:rPr lang="en-US" sz="3000" dirty="0">
                <a:latin typeface="Codec Pro ExtraBold" panose="020B0604020202020204" charset="0"/>
              </a:rPr>
              <a:t>Fact Agent Performance</a:t>
            </a:r>
            <a:endParaRPr lang="en-US" sz="3000" b="1" dirty="0">
              <a:solidFill>
                <a:srgbClr val="000000"/>
              </a:solidFill>
              <a:latin typeface="Codec Pro ExtraBold" panose="020B0604020202020204" charset="0"/>
              <a:ea typeface="Poppins Bold"/>
              <a:cs typeface="Poppins Bold"/>
              <a:sym typeface="Poppins Bold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63AC59-CBE7-56C0-E56E-A463ACCCD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0" b="9281"/>
          <a:stretch>
            <a:fillRect/>
          </a:stretch>
        </p:blipFill>
        <p:spPr>
          <a:xfrm>
            <a:off x="2189218" y="2001303"/>
            <a:ext cx="14563271" cy="701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579294" y="633450"/>
            <a:ext cx="14110161" cy="547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Fact Agent performance missing values handles integer </a:t>
            </a:r>
            <a:endParaRPr lang="en-US" sz="319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BBA61D-1809-5B80-08A4-74E477CFA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43100"/>
            <a:ext cx="13643428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9CB22-D8C7-0535-AE6A-ED181EE5F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C3E37A80-854B-7179-BFB1-01CA4F017102}"/>
              </a:ext>
            </a:extLst>
          </p:cNvPr>
          <p:cNvSpPr txBox="1"/>
          <p:nvPr/>
        </p:nvSpPr>
        <p:spPr>
          <a:xfrm>
            <a:off x="4648200" y="2430875"/>
            <a:ext cx="8763000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S</a:t>
            </a: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LIC Insurance Operations: Data Insights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282B7CBC-B965-7A21-8549-00AAF247696C}"/>
              </a:ext>
            </a:extLst>
          </p:cNvPr>
          <p:cNvGrpSpPr/>
          <p:nvPr/>
        </p:nvGrpSpPr>
        <p:grpSpPr>
          <a:xfrm>
            <a:off x="-380161" y="75214"/>
            <a:ext cx="19048322" cy="1963203"/>
            <a:chOff x="0" y="0"/>
            <a:chExt cx="5016842" cy="517058"/>
          </a:xfrm>
          <a:solidFill>
            <a:srgbClr val="009999"/>
          </a:solidFill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35C6BF3F-F663-FAEB-0766-E24A39772717}"/>
                </a:ext>
              </a:extLst>
            </p:cNvPr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1739CAE-F1A7-5912-8F79-E829C61746B4}"/>
                </a:ext>
              </a:extLst>
            </p:cNvPr>
            <p:cNvSpPr txBox="1"/>
            <p:nvPr/>
          </p:nvSpPr>
          <p:spPr>
            <a:xfrm>
              <a:off x="0" y="-38100"/>
              <a:ext cx="5016842" cy="55515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8">
            <a:extLst>
              <a:ext uri="{FF2B5EF4-FFF2-40B4-BE49-F238E27FC236}">
                <a16:creationId xmlns:a16="http://schemas.microsoft.com/office/drawing/2014/main" id="{2CB2F1EA-A529-E02A-FE84-5CA54129BBBB}"/>
              </a:ext>
            </a:extLst>
          </p:cNvPr>
          <p:cNvSpPr/>
          <p:nvPr/>
        </p:nvSpPr>
        <p:spPr>
          <a:xfrm>
            <a:off x="16458520" y="-1605338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F7E80835-EA1D-67C7-B8A0-C1FB800E2C89}"/>
              </a:ext>
            </a:extLst>
          </p:cNvPr>
          <p:cNvSpPr/>
          <p:nvPr/>
        </p:nvSpPr>
        <p:spPr>
          <a:xfrm>
            <a:off x="15544800" y="7830236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19911-F424-C9D7-4D49-3BC6BF693BE7}"/>
              </a:ext>
            </a:extLst>
          </p:cNvPr>
          <p:cNvSpPr txBox="1"/>
          <p:nvPr/>
        </p:nvSpPr>
        <p:spPr>
          <a:xfrm>
            <a:off x="3237813" y="153521"/>
            <a:ext cx="13208197" cy="2802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8000" spc="247" dirty="0">
                <a:solidFill>
                  <a:schemeClr val="accent5">
                    <a:lumMod val="20000"/>
                    <a:lumOff val="80000"/>
                  </a:schemeClr>
                </a:solidFill>
                <a:latin typeface="Codec Pro ExtraBold" panose="020B0604020202020204" charset="0"/>
                <a:ea typeface="Poppins"/>
                <a:cs typeface="Poppins"/>
                <a:sym typeface="Poppins"/>
              </a:rPr>
              <a:t>Data Visualization &amp; BI</a:t>
            </a:r>
          </a:p>
          <a:p>
            <a:pPr algn="ctr">
              <a:lnSpc>
                <a:spcPts val="10886"/>
              </a:lnSpc>
            </a:pPr>
            <a:endParaRPr lang="en-US" sz="7890" b="1" spc="773" dirty="0">
              <a:solidFill>
                <a:schemeClr val="accent5">
                  <a:lumMod val="40000"/>
                  <a:lumOff val="60000"/>
                </a:schemeClr>
              </a:solidFill>
              <a:latin typeface="Codec Pro ExtraBold" panose="020B0604020202020204" charset="0"/>
              <a:ea typeface="Codec Pro ExtraBold"/>
              <a:cs typeface="Codec Pro ExtraBold"/>
              <a:sym typeface="Codec Pro ExtraBold"/>
            </a:endParaRPr>
          </a:p>
        </p:txBody>
      </p:sp>
      <p:pic>
        <p:nvPicPr>
          <p:cNvPr id="3" name="Picture 2" descr="A chart with colorful circles&#10;&#10;AI-generated content may be incorrect.">
            <a:extLst>
              <a:ext uri="{FF2B5EF4-FFF2-40B4-BE49-F238E27FC236}">
                <a16:creationId xmlns:a16="http://schemas.microsoft.com/office/drawing/2014/main" id="{2979294A-FF6C-D923-EC21-34EAA78EA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138969"/>
            <a:ext cx="14173200" cy="68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64960" y="2935469"/>
            <a:ext cx="909179" cy="4416062"/>
            <a:chOff x="-113228" y="-633193"/>
            <a:chExt cx="239455" cy="1469901"/>
          </a:xfrm>
        </p:grpSpPr>
        <p:sp>
          <p:nvSpPr>
            <p:cNvPr id="3" name="Freeform 3"/>
            <p:cNvSpPr/>
            <p:nvPr/>
          </p:nvSpPr>
          <p:spPr>
            <a:xfrm>
              <a:off x="-98396" y="-543638"/>
              <a:ext cx="224623" cy="1137324"/>
            </a:xfrm>
            <a:custGeom>
              <a:avLst/>
              <a:gdLst/>
              <a:ahLst/>
              <a:cxnLst/>
              <a:rect l="l" t="t" r="r" b="b"/>
              <a:pathLst>
                <a:path w="224623" h="1137324">
                  <a:moveTo>
                    <a:pt x="112311" y="0"/>
                  </a:moveTo>
                  <a:lnTo>
                    <a:pt x="112311" y="0"/>
                  </a:lnTo>
                  <a:cubicBezTo>
                    <a:pt x="142098" y="0"/>
                    <a:pt x="170665" y="11833"/>
                    <a:pt x="191727" y="32895"/>
                  </a:cubicBezTo>
                  <a:cubicBezTo>
                    <a:pt x="212790" y="53958"/>
                    <a:pt x="224623" y="82525"/>
                    <a:pt x="224623" y="112311"/>
                  </a:cubicBezTo>
                  <a:lnTo>
                    <a:pt x="224623" y="1025013"/>
                  </a:lnTo>
                  <a:cubicBezTo>
                    <a:pt x="224623" y="1054800"/>
                    <a:pt x="212790" y="1083366"/>
                    <a:pt x="191727" y="1104429"/>
                  </a:cubicBezTo>
                  <a:cubicBezTo>
                    <a:pt x="170665" y="1125491"/>
                    <a:pt x="142098" y="1137324"/>
                    <a:pt x="112311" y="1137324"/>
                  </a:cubicBezTo>
                  <a:lnTo>
                    <a:pt x="112311" y="1137324"/>
                  </a:lnTo>
                  <a:cubicBezTo>
                    <a:pt x="50283" y="1137324"/>
                    <a:pt x="0" y="1087041"/>
                    <a:pt x="0" y="1025013"/>
                  </a:cubicBezTo>
                  <a:lnTo>
                    <a:pt x="0" y="112311"/>
                  </a:lnTo>
                  <a:cubicBezTo>
                    <a:pt x="0" y="50283"/>
                    <a:pt x="50283" y="0"/>
                    <a:pt x="112311" y="0"/>
                  </a:cubicBezTo>
                  <a:close/>
                </a:path>
              </a:pathLst>
            </a:custGeom>
            <a:solidFill>
              <a:srgbClr val="00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13228" y="-633193"/>
              <a:ext cx="224623" cy="14699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81"/>
                </a:lnSpc>
              </a:pPr>
              <a:r>
                <a:rPr lang="en-US" sz="2199" b="1" spc="127" dirty="0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  <a:p>
              <a:pPr algn="ctr">
                <a:lnSpc>
                  <a:spcPts val="3981"/>
                </a:lnSpc>
              </a:pPr>
              <a:r>
                <a:rPr lang="en-US" sz="2199" b="1" spc="127" dirty="0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</a:t>
              </a:r>
            </a:p>
            <a:p>
              <a:pPr algn="ctr">
                <a:lnSpc>
                  <a:spcPts val="3981"/>
                </a:lnSpc>
              </a:pPr>
              <a:r>
                <a:rPr lang="en-US" sz="2199" b="1" spc="127" dirty="0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</a:t>
              </a:r>
            </a:p>
            <a:p>
              <a:pPr algn="ctr">
                <a:lnSpc>
                  <a:spcPts val="3981"/>
                </a:lnSpc>
              </a:pPr>
              <a:r>
                <a:rPr lang="en-US" sz="2199" b="1" spc="127" dirty="0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04</a:t>
              </a:r>
            </a:p>
            <a:p>
              <a:pPr algn="ctr">
                <a:lnSpc>
                  <a:spcPts val="3981"/>
                </a:lnSpc>
              </a:pPr>
              <a:endParaRPr lang="en-US" sz="2199" b="1" spc="127" dirty="0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0" lvl="0" indent="0" algn="ctr">
                <a:lnSpc>
                  <a:spcPts val="3981"/>
                </a:lnSpc>
              </a:pPr>
              <a:endParaRPr lang="en-US" sz="2199" b="1" spc="127" dirty="0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  <a:solidFill>
            <a:srgbClr val="009999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971800" y="919864"/>
            <a:ext cx="9562895" cy="1330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b="1" spc="771" dirty="0">
                <a:solidFill>
                  <a:srgbClr val="009999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FEFA80-9855-F778-67D6-C343A9177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3" t="16522" r="5208" b="8338"/>
          <a:stretch>
            <a:fillRect/>
          </a:stretch>
        </p:blipFill>
        <p:spPr>
          <a:xfrm>
            <a:off x="4953000" y="2483081"/>
            <a:ext cx="13335000" cy="822960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332B54C5-1AD9-2DC3-D4C5-97CB84C15138}"/>
              </a:ext>
            </a:extLst>
          </p:cNvPr>
          <p:cNvSpPr txBox="1"/>
          <p:nvPr/>
        </p:nvSpPr>
        <p:spPr>
          <a:xfrm>
            <a:off x="4530454" y="3771900"/>
            <a:ext cx="8672548" cy="3014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81"/>
              </a:lnSpc>
            </a:pPr>
            <a:r>
              <a:rPr lang="en-US" sz="2199" b="1" spc="127" dirty="0">
                <a:solidFill>
                  <a:schemeClr val="tx2">
                    <a:lumMod val="50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 T.H Wanniarachchi               -   MAHNDSE242F -006</a:t>
            </a:r>
          </a:p>
          <a:p>
            <a:pPr algn="l">
              <a:lnSpc>
                <a:spcPts val="3981"/>
              </a:lnSpc>
            </a:pPr>
            <a:r>
              <a:rPr lang="en-US" sz="2199" b="1" spc="127" dirty="0">
                <a:solidFill>
                  <a:schemeClr val="tx2">
                    <a:lumMod val="50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 </a:t>
            </a:r>
            <a:r>
              <a:rPr lang="en-US" sz="2199" b="1" spc="127" dirty="0" err="1">
                <a:solidFill>
                  <a:schemeClr val="tx2">
                    <a:lumMod val="50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Wagachchi</a:t>
            </a:r>
            <a:r>
              <a:rPr lang="en-US" sz="2199" b="1" spc="127" dirty="0">
                <a:solidFill>
                  <a:schemeClr val="tx2">
                    <a:lumMod val="50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S.P                     -   MAHNDSE242F -007</a:t>
            </a:r>
          </a:p>
          <a:p>
            <a:pPr algn="l">
              <a:lnSpc>
                <a:spcPts val="3981"/>
              </a:lnSpc>
            </a:pPr>
            <a:r>
              <a:rPr lang="en-US" sz="2199" b="1" spc="127" dirty="0">
                <a:solidFill>
                  <a:schemeClr val="tx2">
                    <a:lumMod val="50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 B.S.M.A Samaranayake         -   MAHNDSE242F -015</a:t>
            </a:r>
          </a:p>
          <a:p>
            <a:pPr algn="l">
              <a:lnSpc>
                <a:spcPts val="3981"/>
              </a:lnSpc>
            </a:pPr>
            <a:r>
              <a:rPr lang="en-US" sz="2199" b="1" spc="127" dirty="0">
                <a:solidFill>
                  <a:schemeClr val="tx2">
                    <a:lumMod val="50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  K.T Wijeweera                       -  MAHNDSE242F -017</a:t>
            </a:r>
          </a:p>
          <a:p>
            <a:pPr algn="l">
              <a:lnSpc>
                <a:spcPts val="3981"/>
              </a:lnSpc>
            </a:pPr>
            <a:endParaRPr lang="en-US" sz="2199" b="1" spc="127" dirty="0">
              <a:solidFill>
                <a:schemeClr val="tx2">
                  <a:lumMod val="50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981"/>
              </a:lnSpc>
            </a:pPr>
            <a:endParaRPr lang="en-US" sz="2199" b="1" spc="127" dirty="0">
              <a:solidFill>
                <a:schemeClr val="tx2">
                  <a:lumMod val="50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51021-51BD-8B27-76E8-928F80A55008}"/>
              </a:ext>
            </a:extLst>
          </p:cNvPr>
          <p:cNvSpPr txBox="1"/>
          <p:nvPr/>
        </p:nvSpPr>
        <p:spPr>
          <a:xfrm>
            <a:off x="4191000" y="647700"/>
            <a:ext cx="9144000" cy="1135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000" b="1" dirty="0">
                <a:latin typeface="Codec Pro ExtraBold" panose="020B0604020202020204" charset="0"/>
                <a:cs typeface="Poppins Semi-Bold" panose="020B0604020202020204" charset="0"/>
              </a:rPr>
              <a:t>S</a:t>
            </a:r>
            <a:r>
              <a:rPr lang="en-US" sz="3000" dirty="0">
                <a:latin typeface="Codec Pro ExtraBold" panose="020B0604020202020204" charset="0"/>
                <a:cs typeface="Poppins Semi-Bold" panose="020B0604020202020204" charset="0"/>
              </a:rPr>
              <a:t>L</a:t>
            </a:r>
            <a:r>
              <a:rPr lang="en-US" sz="3000" dirty="0">
                <a:latin typeface="Codec Pro ExtraBold" panose="020B0604020202020204" charset="0"/>
              </a:rPr>
              <a:t>IC Agent Performance Overview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Codec Pro Extra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48AB8950-7389-7FAC-C774-23BC1AEC2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2171700"/>
            <a:ext cx="14859000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7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health insurance analysis&#10;&#10;AI-generated content may be incorrect.">
            <a:extLst>
              <a:ext uri="{FF2B5EF4-FFF2-40B4-BE49-F238E27FC236}">
                <a16:creationId xmlns:a16="http://schemas.microsoft.com/office/drawing/2014/main" id="{45F57033-A5B0-793F-F0F9-9A0F8A178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r="1560"/>
          <a:stretch>
            <a:fillRect/>
          </a:stretch>
        </p:blipFill>
        <p:spPr>
          <a:xfrm>
            <a:off x="1905000" y="2171700"/>
            <a:ext cx="14935200" cy="7607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D339D-986B-33A6-A0D2-7CFD5001817E}"/>
              </a:ext>
            </a:extLst>
          </p:cNvPr>
          <p:cNvSpPr txBox="1"/>
          <p:nvPr/>
        </p:nvSpPr>
        <p:spPr>
          <a:xfrm>
            <a:off x="4343400" y="540414"/>
            <a:ext cx="9144000" cy="1135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000" dirty="0">
                <a:latin typeface="Codec Pro ExtraBold" panose="020B0604020202020204" charset="0"/>
              </a:rPr>
              <a:t>Life And Health Insurance Analysis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Codec Pro Extra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408663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8DD89F-664A-E8CA-E740-46F72DC6AC2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olorful squares with question marks">
            <a:extLst>
              <a:ext uri="{FF2B5EF4-FFF2-40B4-BE49-F238E27FC236}">
                <a16:creationId xmlns:a16="http://schemas.microsoft.com/office/drawing/2014/main" id="{E3E7008A-2834-B7F4-8D25-67D51001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" r="1" b="1815"/>
          <a:stretch>
            <a:fillRect/>
          </a:stretch>
        </p:blipFill>
        <p:spPr>
          <a:xfrm>
            <a:off x="295275" y="723899"/>
            <a:ext cx="17697450" cy="93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7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18664" y="800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338145">
            <a:off x="15332179" y="2664665"/>
            <a:ext cx="313833" cy="8482349"/>
            <a:chOff x="0" y="0"/>
            <a:chExt cx="82656" cy="223403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6" name="Picture 15" descr="A close-up of a thank you card&#10;&#10;AI-generated content may be incorrect.">
            <a:extLst>
              <a:ext uri="{FF2B5EF4-FFF2-40B4-BE49-F238E27FC236}">
                <a16:creationId xmlns:a16="http://schemas.microsoft.com/office/drawing/2014/main" id="{128A1C5F-6C29-AD4A-C08C-B33AFD4D8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>
            <a:fillRect/>
          </a:stretch>
        </p:blipFill>
        <p:spPr>
          <a:xfrm>
            <a:off x="4069693" y="342900"/>
            <a:ext cx="9883374" cy="9982200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677EADE2-A93E-D2AD-9E05-7137CD1794D7}"/>
              </a:ext>
            </a:extLst>
          </p:cNvPr>
          <p:cNvSpPr/>
          <p:nvPr/>
        </p:nvSpPr>
        <p:spPr>
          <a:xfrm>
            <a:off x="15240000" y="3463"/>
            <a:ext cx="4041025" cy="11083637"/>
          </a:xfrm>
          <a:prstGeom prst="parallelogram">
            <a:avLst/>
          </a:prstGeom>
          <a:solidFill>
            <a:srgbClr val="0099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5763" y="3257840"/>
            <a:ext cx="1400485" cy="3771320"/>
            <a:chOff x="0" y="0"/>
            <a:chExt cx="368852" cy="993270"/>
          </a:xfrm>
          <a:solidFill>
            <a:srgbClr val="009999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993270"/>
            </a:xfrm>
            <a:custGeom>
              <a:avLst/>
              <a:gdLst/>
              <a:ahLst/>
              <a:cxnLst/>
              <a:rect l="l" t="t" r="r" b="b"/>
              <a:pathLst>
                <a:path w="368852" h="993270">
                  <a:moveTo>
                    <a:pt x="0" y="0"/>
                  </a:moveTo>
                  <a:lnTo>
                    <a:pt x="368852" y="0"/>
                  </a:lnTo>
                  <a:lnTo>
                    <a:pt x="368852" y="993270"/>
                  </a:lnTo>
                  <a:lnTo>
                    <a:pt x="0" y="99327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01232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543050" cy="10287000"/>
            <a:chOff x="0" y="0"/>
            <a:chExt cx="406400" cy="2709333"/>
          </a:xfrm>
          <a:solidFill>
            <a:srgbClr val="009999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2709333"/>
            </a:xfrm>
            <a:custGeom>
              <a:avLst/>
              <a:gdLst/>
              <a:ahLst/>
              <a:cxnLst/>
              <a:rect l="l" t="t" r="r" b="b"/>
              <a:pathLst>
                <a:path w="406400" h="2709333">
                  <a:moveTo>
                    <a:pt x="0" y="0"/>
                  </a:moveTo>
                  <a:lnTo>
                    <a:pt x="406400" y="0"/>
                  </a:lnTo>
                  <a:lnTo>
                    <a:pt x="4064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06400" cy="27283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35712" y="465209"/>
            <a:ext cx="5408984" cy="7979428"/>
            <a:chOff x="0" y="0"/>
            <a:chExt cx="1424588" cy="2101578"/>
          </a:xfrm>
          <a:solidFill>
            <a:srgbClr val="009999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337066" y="-72509"/>
            <a:ext cx="5661991" cy="131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 dirty="0">
                <a:solidFill>
                  <a:srgbClr val="00999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47796" y="3524177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47796" y="4321297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47796" y="5202454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47796" y="5999573"/>
            <a:ext cx="93721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23873" y="3660705"/>
            <a:ext cx="5790503" cy="40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b="1" spc="24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Introduction to the Dataset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23873" y="4454923"/>
            <a:ext cx="6076629" cy="40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b="1" spc="24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Data Warehouse Design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23873" y="5244946"/>
            <a:ext cx="5790503" cy="40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b="1" spc="24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ETL Process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23873" y="6133199"/>
            <a:ext cx="6076629" cy="40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b="1" spc="247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Data Visualization &amp; BI</a:t>
            </a:r>
          </a:p>
        </p:txBody>
      </p:sp>
      <p:pic>
        <p:nvPicPr>
          <p:cNvPr id="23" name="Picture 22" descr="A group of people working on a computer&#10;&#10;AI-generated content may be incorrect.">
            <a:extLst>
              <a:ext uri="{FF2B5EF4-FFF2-40B4-BE49-F238E27FC236}">
                <a16:creationId xmlns:a16="http://schemas.microsoft.com/office/drawing/2014/main" id="{A0E86573-D4B4-D506-21D9-075117393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r="22917" b="794"/>
          <a:stretch>
            <a:fillRect/>
          </a:stretch>
        </p:blipFill>
        <p:spPr>
          <a:xfrm>
            <a:off x="10134600" y="1510578"/>
            <a:ext cx="7660234" cy="8769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887962" y="5985119"/>
            <a:ext cx="2085109" cy="208510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9999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2133600" y="-3848100"/>
            <a:ext cx="8250148" cy="825014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9999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83251" y="478097"/>
            <a:ext cx="5761730" cy="307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68"/>
              </a:lnSpc>
              <a:spcBef>
                <a:spcPct val="0"/>
              </a:spcBef>
            </a:pPr>
            <a:r>
              <a:rPr lang="en-US" sz="5846" b="1" spc="572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to the 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16549" y="1094485"/>
            <a:ext cx="12171452" cy="4890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80" dirty="0">
                <a:latin typeface="Poppins" panose="00000500000000000000" pitchFamily="2" charset="0"/>
                <a:cs typeface="Poppins" panose="00000500000000000000" pitchFamily="2" charset="0"/>
              </a:rPr>
              <a:t>Sri Lanka Insurance Company generates vast data from policy sales, claims processing, premium payments, customer registrations, and policy lifecycle tracking.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80" dirty="0">
                <a:latin typeface="Poppins" panose="00000500000000000000" pitchFamily="2" charset="0"/>
                <a:cs typeface="Poppins" panose="00000500000000000000" pitchFamily="2" charset="0"/>
              </a:rPr>
              <a:t>Efficient data analysis is crucial to improve customer service, monitor regional policy uptake, identify payment trends, and boost operational efficiency.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80" dirty="0">
                <a:latin typeface="Poppins" panose="00000500000000000000" pitchFamily="2" charset="0"/>
                <a:cs typeface="Poppins" panose="00000500000000000000" pitchFamily="2" charset="0"/>
              </a:rPr>
              <a:t>This data warehousing project consolidates historical data from multiple sources to meet analytical needs.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800" y="7056027"/>
            <a:ext cx="12015821" cy="339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endParaRPr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80" dirty="0">
                <a:latin typeface="Poppins" panose="00000500000000000000" pitchFamily="2" charset="0"/>
                <a:cs typeface="Poppins" panose="00000500000000000000" pitchFamily="2" charset="0"/>
              </a:rPr>
              <a:t>The project uses simulated insurance data covering customer details, regional divisions, policy types, premium structures, claims, and payments.</a:t>
            </a:r>
          </a:p>
          <a:p>
            <a:pPr algn="l">
              <a:lnSpc>
                <a:spcPts val="3034"/>
              </a:lnSpc>
              <a:spcBef>
                <a:spcPct val="0"/>
              </a:spcBef>
            </a:pPr>
            <a:endParaRPr lang="en-US" sz="2677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34"/>
              </a:lnSpc>
              <a:spcBef>
                <a:spcPct val="0"/>
              </a:spcBef>
            </a:pPr>
            <a:endParaRPr lang="en-US" sz="2677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34"/>
              </a:lnSpc>
              <a:spcBef>
                <a:spcPct val="0"/>
              </a:spcBef>
            </a:pPr>
            <a:endParaRPr lang="en-US" sz="2677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33981" y="4166345"/>
            <a:ext cx="4368222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Agent Performance Fact Table 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077200" y="2665827"/>
            <a:ext cx="5486400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Life and Health Insurance Transaction Fact Table 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2648" y="5261127"/>
            <a:ext cx="6210887" cy="5359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Agent </a:t>
            </a: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performance_sk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Date_sk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Agent_sk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Policytype_sk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Branch_sk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Policies_sold_count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Total_premium_collected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Agent_commission_earned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Customer_acquired_count</a:t>
            </a: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 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Bold"/>
              <a:cs typeface="Poppins Semi-Bold" panose="020B0604020202020204" charset="0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45996" y="3898462"/>
            <a:ext cx="4596008" cy="4275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Transaction_sk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</a:t>
            </a: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Date_sk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</a:t>
            </a: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Customer_sk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</a:t>
            </a: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Policy_sk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</a:t>
            </a: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Policytype_sk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</a:t>
            </a: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Agent_sk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</a:t>
            </a: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Employee_sk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</a:t>
            </a: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Branch_sk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0934026E-9E0F-1309-9F10-76D11E2E0014}"/>
              </a:ext>
            </a:extLst>
          </p:cNvPr>
          <p:cNvGrpSpPr/>
          <p:nvPr/>
        </p:nvGrpSpPr>
        <p:grpSpPr>
          <a:xfrm>
            <a:off x="-380161" y="75214"/>
            <a:ext cx="19048322" cy="1963203"/>
            <a:chOff x="0" y="0"/>
            <a:chExt cx="5016842" cy="517058"/>
          </a:xfrm>
          <a:solidFill>
            <a:srgbClr val="009999"/>
          </a:solidFill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127E3AB5-13E0-A30C-02F6-959BCBF95895}"/>
                </a:ext>
              </a:extLst>
            </p:cNvPr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2A53C129-4504-2626-5620-BDC5940999DE}"/>
                </a:ext>
              </a:extLst>
            </p:cNvPr>
            <p:cNvSpPr txBox="1"/>
            <p:nvPr/>
          </p:nvSpPr>
          <p:spPr>
            <a:xfrm>
              <a:off x="0" y="-38100"/>
              <a:ext cx="5016842" cy="55515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8">
            <a:extLst>
              <a:ext uri="{FF2B5EF4-FFF2-40B4-BE49-F238E27FC236}">
                <a16:creationId xmlns:a16="http://schemas.microsoft.com/office/drawing/2014/main" id="{338F26B8-B5D1-07C5-D40F-27DD6BE70F45}"/>
              </a:ext>
            </a:extLst>
          </p:cNvPr>
          <p:cNvSpPr/>
          <p:nvPr/>
        </p:nvSpPr>
        <p:spPr>
          <a:xfrm>
            <a:off x="16458520" y="-1605338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5DD19524-5425-F282-A80A-70D1EB34F3F6}"/>
              </a:ext>
            </a:extLst>
          </p:cNvPr>
          <p:cNvSpPr/>
          <p:nvPr/>
        </p:nvSpPr>
        <p:spPr>
          <a:xfrm>
            <a:off x="15544800" y="7830236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499A681E-CE3D-2782-8E8A-59D3A5A3400F}"/>
              </a:ext>
            </a:extLst>
          </p:cNvPr>
          <p:cNvSpPr/>
          <p:nvPr/>
        </p:nvSpPr>
        <p:spPr>
          <a:xfrm>
            <a:off x="-902263" y="1810684"/>
            <a:ext cx="4509662" cy="2311167"/>
          </a:xfrm>
          <a:prstGeom prst="flowChartAlternateProcess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Schema</a:t>
            </a:r>
          </a:p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3543FA-A6D0-1C7D-CF56-40B5D6820EE0}"/>
              </a:ext>
            </a:extLst>
          </p:cNvPr>
          <p:cNvSpPr txBox="1"/>
          <p:nvPr/>
        </p:nvSpPr>
        <p:spPr>
          <a:xfrm>
            <a:off x="3237813" y="153521"/>
            <a:ext cx="13208197" cy="2802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90" b="1" spc="247" dirty="0">
                <a:solidFill>
                  <a:schemeClr val="accent5">
                    <a:lumMod val="40000"/>
                    <a:lumOff val="60000"/>
                  </a:schemeClr>
                </a:solidFill>
                <a:latin typeface="Codec Pro ExtraBold" panose="020B0604020202020204" charset="0"/>
                <a:ea typeface="Poppins"/>
                <a:cs typeface="Poppins"/>
                <a:sym typeface="Poppins"/>
              </a:rPr>
              <a:t>Data Warehouse Design</a:t>
            </a:r>
          </a:p>
          <a:p>
            <a:pPr algn="ctr">
              <a:lnSpc>
                <a:spcPts val="10886"/>
              </a:lnSpc>
            </a:pPr>
            <a:endParaRPr lang="en-US" sz="7890" b="1" spc="773" dirty="0">
              <a:solidFill>
                <a:schemeClr val="accent5">
                  <a:lumMod val="40000"/>
                  <a:lumOff val="60000"/>
                </a:schemeClr>
              </a:solidFill>
              <a:latin typeface="Codec Pro ExtraBold" panose="020B0604020202020204" charset="0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0591800" y="3892370"/>
            <a:ext cx="7215836" cy="4281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Location_sk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Premium_amount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Life_benefit_payout_amount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Health_benefit_payout_amount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</a:t>
            </a: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Policies_issued_count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</a:t>
            </a: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Policies_renewed_count</a:t>
            </a: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</a:t>
            </a: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Claim_count</a:t>
            </a: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, Transaction_ type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Bold"/>
              <a:cs typeface="Poppins Semi-Bold" panose="020B0604020202020204" charset="0"/>
              <a:sym typeface="Poppins Bold"/>
            </a:endParaRP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endParaRPr lang="en-US" sz="2999" b="1" dirty="0">
              <a:solidFill>
                <a:srgbClr val="000000"/>
              </a:solidFill>
              <a:latin typeface="Poppins Semi-Bold" panose="020B0604020202020204" charset="0"/>
              <a:ea typeface="Poppins Bold"/>
              <a:cs typeface="Poppins Semi-Bold" panose="020B0604020202020204" charset="0"/>
              <a:sym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7400" y="-4323930"/>
            <a:ext cx="8325949" cy="7524887"/>
            <a:chOff x="0" y="0"/>
            <a:chExt cx="812800" cy="812800"/>
          </a:xfrm>
          <a:solidFill>
            <a:srgbClr val="009999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15650" cy="63047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9443" y="1070135"/>
            <a:ext cx="5085517" cy="163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 b="1" dirty="0">
                <a:latin typeface="Poppins Bold"/>
                <a:ea typeface="Poppins Bold"/>
                <a:cs typeface="Poppins Bold"/>
                <a:sym typeface="Poppins Bold"/>
              </a:rPr>
              <a:t>Schema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17667" y="1138837"/>
            <a:ext cx="4953000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General Insurance Transaction Fact Table 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" y="5223534"/>
            <a:ext cx="4953000" cy="4182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3946" lvl="1" indent="-28575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Agent_sk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Agent_id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Agent_name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Agent_type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Contact_number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Email</a:t>
            </a: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Recruitment_date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Agent_status</a:t>
            </a:r>
            <a:endParaRPr lang="en-US" sz="3000" dirty="0">
              <a:solidFill>
                <a:srgbClr val="000000"/>
              </a:solidFill>
              <a:latin typeface="Poppins Semi-Bold" panose="020B0604020202020204" charset="0"/>
              <a:ea typeface="Poppins"/>
              <a:cs typeface="Poppins Semi-Bold" panose="020B0604020202020204" charset="0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40583" y="2534483"/>
            <a:ext cx="6081463" cy="4182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General_transaction_sk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Date_sk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Customer_sk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Policy_sk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Policytype_sk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Agent_sk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Employee_sk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Branch_sk</a:t>
            </a:r>
            <a:endParaRPr lang="en-US" sz="3000" dirty="0">
              <a:solidFill>
                <a:srgbClr val="000000"/>
              </a:solidFill>
              <a:latin typeface="Poppins Semi-Bold" panose="020B0604020202020204" charset="0"/>
              <a:ea typeface="Poppins"/>
              <a:cs typeface="Poppins Semi-Bold" panose="020B0604020202020204" charset="0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61227" y="4563330"/>
            <a:ext cx="313103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Dim_Agent</a:t>
            </a:r>
            <a:endParaRPr lang="en-US" sz="2947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94491" y="2527407"/>
            <a:ext cx="5638800" cy="4706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Location_sk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Vehicle_sk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Premium_amount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Claim_amount_paid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Claim_count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Policies_issued_count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Policies_renewed_count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Transaction_type</a:t>
            </a:r>
            <a:endParaRPr lang="en-US" sz="2800" dirty="0">
              <a:solidFill>
                <a:srgbClr val="000000"/>
              </a:solidFill>
              <a:latin typeface="Poppins Semi-Bold" panose="020B0604020202020204" charset="0"/>
              <a:ea typeface="Poppins"/>
              <a:cs typeface="Poppins Semi-Bold" panose="020B0604020202020204" charset="0"/>
              <a:sym typeface="Poppins"/>
            </a:endParaRPr>
          </a:p>
          <a:p>
            <a:pPr marL="636391" lvl="1" indent="-318195" algn="l">
              <a:lnSpc>
                <a:spcPts val="4126"/>
              </a:lnSpc>
              <a:buFont typeface="Arial"/>
              <a:buChar char="•"/>
            </a:pPr>
            <a:endParaRPr lang="en-US" sz="2947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535400" y="5674484"/>
            <a:ext cx="2085109" cy="208510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9999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8EA79-B848-0CB6-D197-A6ED9202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09221B-2EC7-603E-D199-0F18617CF8F0}"/>
              </a:ext>
            </a:extLst>
          </p:cNvPr>
          <p:cNvGrpSpPr/>
          <p:nvPr/>
        </p:nvGrpSpPr>
        <p:grpSpPr>
          <a:xfrm>
            <a:off x="-2057400" y="-4323930"/>
            <a:ext cx="8325949" cy="7524887"/>
            <a:chOff x="0" y="0"/>
            <a:chExt cx="812800" cy="812800"/>
          </a:xfrm>
          <a:solidFill>
            <a:srgbClr val="009999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A9D795-387E-78D2-0E96-29C217C55F3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C4269C9-24E8-1792-FA46-E9F248648F37}"/>
                </a:ext>
              </a:extLst>
            </p:cNvPr>
            <p:cNvSpPr txBox="1"/>
            <p:nvPr/>
          </p:nvSpPr>
          <p:spPr>
            <a:xfrm>
              <a:off x="76200" y="57150"/>
              <a:ext cx="615650" cy="63047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B4C9CF5-0130-B74F-D951-2B5E2943BCC7}"/>
              </a:ext>
            </a:extLst>
          </p:cNvPr>
          <p:cNvSpPr txBox="1"/>
          <p:nvPr/>
        </p:nvSpPr>
        <p:spPr>
          <a:xfrm>
            <a:off x="289443" y="1070135"/>
            <a:ext cx="5085517" cy="163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 b="1" dirty="0">
                <a:latin typeface="Poppins Bold"/>
                <a:ea typeface="Poppins Bold"/>
                <a:cs typeface="Poppins Bold"/>
                <a:sym typeface="Poppins Bold"/>
              </a:rPr>
              <a:t>Schema Design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1C4F8EB-29DC-1C06-6E70-00145164D260}"/>
              </a:ext>
            </a:extLst>
          </p:cNvPr>
          <p:cNvSpPr txBox="1"/>
          <p:nvPr/>
        </p:nvSpPr>
        <p:spPr>
          <a:xfrm>
            <a:off x="704136" y="4625760"/>
            <a:ext cx="5879110" cy="3656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3946" lvl="1" indent="-28575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Branch_sk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03946" lvl="1" indent="-28575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Branch_id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03946" lvl="1" indent="-28575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Branch_name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03946" lvl="1" indent="-28575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City</a:t>
            </a:r>
          </a:p>
          <a:p>
            <a:pPr marL="603946" lvl="1" indent="-28575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District</a:t>
            </a:r>
          </a:p>
          <a:p>
            <a:pPr marL="603946" lvl="1" indent="-28575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Region</a:t>
            </a:r>
          </a:p>
          <a:p>
            <a:pPr marL="603946" lvl="1" indent="-28575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Branch_contact_number</a:t>
            </a: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1C95D35-3FA5-FED8-F4F6-9FF1617B3D60}"/>
              </a:ext>
            </a:extLst>
          </p:cNvPr>
          <p:cNvSpPr txBox="1"/>
          <p:nvPr/>
        </p:nvSpPr>
        <p:spPr>
          <a:xfrm>
            <a:off x="6441753" y="2518392"/>
            <a:ext cx="6081463" cy="6811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General_transaction_sk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Customer_sk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Customer_id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First_name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Last_name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Full_name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Date_of_birth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Age </a:t>
            </a: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Age_group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Gender</a:t>
            </a: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Address </a:t>
            </a: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City</a:t>
            </a: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District, 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CC535D2-FFF9-C814-A289-8541EAFA9AB5}"/>
              </a:ext>
            </a:extLst>
          </p:cNvPr>
          <p:cNvSpPr txBox="1"/>
          <p:nvPr/>
        </p:nvSpPr>
        <p:spPr>
          <a:xfrm>
            <a:off x="1121727" y="4015062"/>
            <a:ext cx="313103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Dim_Branch</a:t>
            </a:r>
            <a:endParaRPr lang="en-US" sz="2947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46E4CBB-B7CD-FED6-F196-D66C55F84E38}"/>
              </a:ext>
            </a:extLst>
          </p:cNvPr>
          <p:cNvSpPr txBox="1"/>
          <p:nvPr/>
        </p:nvSpPr>
        <p:spPr>
          <a:xfrm>
            <a:off x="11939153" y="2518392"/>
            <a:ext cx="6059403" cy="733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 Semi-Bold" panose="020B0604020202020204" charset="0"/>
                <a:cs typeface="Poppins Semi-Bold" panose="020B0604020202020204" charset="0"/>
              </a:rPr>
              <a:t>Province</a:t>
            </a: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Contact_number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 Semi-Bold" panose="020B0604020202020204" charset="0"/>
                <a:cs typeface="Poppins Semi-Bold" panose="020B0604020202020204" charset="0"/>
              </a:rPr>
              <a:t>Email</a:t>
            </a: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Customer_segment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 Semi-Bold" panose="020B0604020202020204" charset="0"/>
                <a:cs typeface="Poppins Semi-Bold" panose="020B0604020202020204" charset="0"/>
              </a:rPr>
              <a:t>Occupation</a:t>
            </a: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Marital_status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 Semi-Bold" panose="020B0604020202020204" charset="0"/>
                <a:cs typeface="Poppins Semi-Bold" panose="020B0604020202020204" charset="0"/>
              </a:rPr>
              <a:t>Health_condition_details,</a:t>
            </a: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Has_pre_existing_condition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Height_cm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Weight_kg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Has_valid_driving_license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License_issue_date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Poppins Semi-Bold" panose="020B0604020202020204" charset="0"/>
                <a:cs typeface="Poppins Semi-Bold" panose="020B0604020202020204" charset="0"/>
              </a:rPr>
              <a:t>License_expiry_date</a:t>
            </a:r>
            <a:endParaRPr lang="en-US" sz="28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 algn="l">
              <a:lnSpc>
                <a:spcPts val="4126"/>
              </a:lnSpc>
              <a:buFont typeface="Arial"/>
              <a:buChar char="•"/>
            </a:pPr>
            <a:endParaRPr lang="en-US" sz="2947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2AD0152-A8EE-A5C0-D9D5-44223443A284}"/>
              </a:ext>
            </a:extLst>
          </p:cNvPr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2632B9A-AFDF-23B2-7FF4-3B1F79934BD2}"/>
              </a:ext>
            </a:extLst>
          </p:cNvPr>
          <p:cNvSpPr/>
          <p:nvPr/>
        </p:nvSpPr>
        <p:spPr>
          <a:xfrm>
            <a:off x="16175724" y="646546"/>
            <a:ext cx="2085109" cy="208510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9999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3D9FF99-56D0-4829-1BD9-1457157314B2}"/>
              </a:ext>
            </a:extLst>
          </p:cNvPr>
          <p:cNvSpPr txBox="1"/>
          <p:nvPr/>
        </p:nvSpPr>
        <p:spPr>
          <a:xfrm>
            <a:off x="8615392" y="1638206"/>
            <a:ext cx="4953000" cy="502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Dim_Customer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09244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39ADB-91BB-E0E7-94C4-51A2AA0B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55385F0-E646-150C-E361-69ED6E1D0981}"/>
              </a:ext>
            </a:extLst>
          </p:cNvPr>
          <p:cNvSpPr txBox="1"/>
          <p:nvPr/>
        </p:nvSpPr>
        <p:spPr>
          <a:xfrm>
            <a:off x="228600" y="2409987"/>
            <a:ext cx="436822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Dim_Date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07D4F6F-D195-74F6-7E01-DACC2E9192A1}"/>
              </a:ext>
            </a:extLst>
          </p:cNvPr>
          <p:cNvSpPr txBox="1"/>
          <p:nvPr/>
        </p:nvSpPr>
        <p:spPr>
          <a:xfrm>
            <a:off x="6400800" y="5911374"/>
            <a:ext cx="548640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Dim_Policy</a:t>
            </a: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 Type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2F0F8A6-FFCB-40A7-A59A-98FA9522980F}"/>
              </a:ext>
            </a:extLst>
          </p:cNvPr>
          <p:cNvSpPr txBox="1"/>
          <p:nvPr/>
        </p:nvSpPr>
        <p:spPr>
          <a:xfrm>
            <a:off x="635109" y="3051154"/>
            <a:ext cx="6210887" cy="5359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Date_sk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Full_date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Day_of_week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Day_of_month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Month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Month_name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Quarter, Year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Fiscal_year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Is_holiday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Weekend_flag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Bold"/>
              <a:cs typeface="Poppins Semi-Bold" panose="020B0604020202020204" charset="0"/>
              <a:sym typeface="Poppins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5190829-A53F-0F86-95BB-B2DE959113E4}"/>
              </a:ext>
            </a:extLst>
          </p:cNvPr>
          <p:cNvSpPr txBox="1"/>
          <p:nvPr/>
        </p:nvSpPr>
        <p:spPr>
          <a:xfrm>
            <a:off x="5150513" y="1387772"/>
            <a:ext cx="4872709" cy="4281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Employee_sk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Employee_id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Employee_name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Job_role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Department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Branch_sk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Employment_status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endParaRPr lang="en-US" sz="3000" b="1" dirty="0">
              <a:latin typeface="Poppins Semi-Bold" panose="020B0604020202020204" charset="0"/>
              <a:cs typeface="Poppins Semi-Bold" panose="020B0604020202020204" charset="0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8D878C9E-11E7-F87E-69B4-285ECD12DB5E}"/>
              </a:ext>
            </a:extLst>
          </p:cNvPr>
          <p:cNvGrpSpPr/>
          <p:nvPr/>
        </p:nvGrpSpPr>
        <p:grpSpPr>
          <a:xfrm>
            <a:off x="15386580" y="7962900"/>
            <a:ext cx="2901419" cy="2324101"/>
            <a:chOff x="0" y="0"/>
            <a:chExt cx="5016842" cy="517058"/>
          </a:xfrm>
          <a:solidFill>
            <a:srgbClr val="009999"/>
          </a:solidFill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F30D2C6B-0498-D173-1560-69FEBC5A3ECC}"/>
                </a:ext>
              </a:extLst>
            </p:cNvPr>
            <p:cNvSpPr/>
            <p:nvPr/>
          </p:nvSpPr>
          <p:spPr>
            <a:xfrm>
              <a:off x="0" y="0"/>
              <a:ext cx="5016842" cy="517058"/>
            </a:xfrm>
            <a:custGeom>
              <a:avLst/>
              <a:gdLst/>
              <a:ahLst/>
              <a:cxnLst/>
              <a:rect l="l" t="t" r="r" b="b"/>
              <a:pathLst>
                <a:path w="5016842" h="517058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50E7D4AC-94DE-1202-D2AC-7827148BA2E4}"/>
                </a:ext>
              </a:extLst>
            </p:cNvPr>
            <p:cNvSpPr txBox="1"/>
            <p:nvPr/>
          </p:nvSpPr>
          <p:spPr>
            <a:xfrm>
              <a:off x="0" y="-38100"/>
              <a:ext cx="5016842" cy="55515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8">
            <a:extLst>
              <a:ext uri="{FF2B5EF4-FFF2-40B4-BE49-F238E27FC236}">
                <a16:creationId xmlns:a16="http://schemas.microsoft.com/office/drawing/2014/main" id="{05CA82FE-EBA6-337C-92F4-E8638D8037D2}"/>
              </a:ext>
            </a:extLst>
          </p:cNvPr>
          <p:cNvSpPr/>
          <p:nvPr/>
        </p:nvSpPr>
        <p:spPr>
          <a:xfrm>
            <a:off x="16458520" y="-1605338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7AD60564-C889-C4B9-C341-0D3EA7152840}"/>
              </a:ext>
            </a:extLst>
          </p:cNvPr>
          <p:cNvSpPr/>
          <p:nvPr/>
        </p:nvSpPr>
        <p:spPr>
          <a:xfrm>
            <a:off x="15544800" y="7830236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02EC0604-0FD2-79C1-E29B-1CB7342C151E}"/>
              </a:ext>
            </a:extLst>
          </p:cNvPr>
          <p:cNvSpPr/>
          <p:nvPr/>
        </p:nvSpPr>
        <p:spPr>
          <a:xfrm>
            <a:off x="-1219200" y="-342900"/>
            <a:ext cx="4509662" cy="2311167"/>
          </a:xfrm>
          <a:prstGeom prst="flowChartAlternateProcess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Schema</a:t>
            </a:r>
          </a:p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Design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FA6E692A-3545-25BF-77E1-E9F0CA01037D}"/>
              </a:ext>
            </a:extLst>
          </p:cNvPr>
          <p:cNvSpPr txBox="1"/>
          <p:nvPr/>
        </p:nvSpPr>
        <p:spPr>
          <a:xfrm>
            <a:off x="7517170" y="6543668"/>
            <a:ext cx="3599118" cy="3743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Policytype_sk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Policytype_id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Type_name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Category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Sub_category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Description</a:t>
            </a: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	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Bold"/>
              <a:cs typeface="Poppins Semi-Bold" panose="020B0604020202020204" charset="0"/>
              <a:sym typeface="Poppins Bold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EDD0FB9-4640-8EB0-3A8C-098C8434297D}"/>
              </a:ext>
            </a:extLst>
          </p:cNvPr>
          <p:cNvSpPr txBox="1"/>
          <p:nvPr/>
        </p:nvSpPr>
        <p:spPr>
          <a:xfrm>
            <a:off x="4540491" y="709243"/>
            <a:ext cx="548640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Dim_Employee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A9CD5-D50C-6E33-EDF4-4C7E2CF42D9E}"/>
              </a:ext>
            </a:extLst>
          </p:cNvPr>
          <p:cNvSpPr txBox="1"/>
          <p:nvPr/>
        </p:nvSpPr>
        <p:spPr>
          <a:xfrm>
            <a:off x="11124520" y="861643"/>
            <a:ext cx="548640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Dim_Location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9544D4E8-3DF6-B733-D352-55B624FC2374}"/>
              </a:ext>
            </a:extLst>
          </p:cNvPr>
          <p:cNvSpPr txBox="1"/>
          <p:nvPr/>
        </p:nvSpPr>
        <p:spPr>
          <a:xfrm>
            <a:off x="11811000" y="1601191"/>
            <a:ext cx="3599118" cy="4281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Location_sk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City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District 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Province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Country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Postal_code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Region_type</a:t>
            </a:r>
            <a:r>
              <a:rPr lang="en-US" sz="3000" b="1" dirty="0">
                <a:latin typeface="Poppins Semi-Bold" panose="020B0604020202020204" charset="0"/>
                <a:cs typeface="Poppins Semi-Bold" panose="020B0604020202020204" charset="0"/>
              </a:rPr>
              <a:t>	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Bold"/>
              <a:cs typeface="Poppins Semi-Bold" panose="020B060402020202020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18237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107E-11EA-2C95-B5D1-E4BC3A5B8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F4D507-4937-6C0D-7CDE-CF00DFC0A58B}"/>
              </a:ext>
            </a:extLst>
          </p:cNvPr>
          <p:cNvGrpSpPr/>
          <p:nvPr/>
        </p:nvGrpSpPr>
        <p:grpSpPr>
          <a:xfrm>
            <a:off x="-2057400" y="-4323930"/>
            <a:ext cx="8325949" cy="7524887"/>
            <a:chOff x="0" y="0"/>
            <a:chExt cx="812800" cy="812800"/>
          </a:xfrm>
          <a:solidFill>
            <a:srgbClr val="009999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B664328-AFB2-4B33-ED76-7ADBE3D97E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7D22C4-5AD2-73BA-55FC-718228294B72}"/>
                </a:ext>
              </a:extLst>
            </p:cNvPr>
            <p:cNvSpPr txBox="1"/>
            <p:nvPr/>
          </p:nvSpPr>
          <p:spPr>
            <a:xfrm>
              <a:off x="76200" y="57150"/>
              <a:ext cx="615650" cy="63047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70DD619-E306-B3CC-2121-9425F002F050}"/>
              </a:ext>
            </a:extLst>
          </p:cNvPr>
          <p:cNvSpPr txBox="1"/>
          <p:nvPr/>
        </p:nvSpPr>
        <p:spPr>
          <a:xfrm>
            <a:off x="289443" y="1070135"/>
            <a:ext cx="5085517" cy="163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 b="1" dirty="0">
                <a:latin typeface="Poppins Bold"/>
                <a:ea typeface="Poppins Bold"/>
                <a:cs typeface="Poppins Bold"/>
                <a:sym typeface="Poppins Bold"/>
              </a:rPr>
              <a:t>Schema Design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A287C85-0383-8702-72A5-1F4494A846AC}"/>
              </a:ext>
            </a:extLst>
          </p:cNvPr>
          <p:cNvSpPr txBox="1"/>
          <p:nvPr/>
        </p:nvSpPr>
        <p:spPr>
          <a:xfrm>
            <a:off x="584777" y="4027133"/>
            <a:ext cx="5879110" cy="575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Policy_sk</a:t>
            </a:r>
            <a:r>
              <a:rPr lang="en-US" sz="3000" dirty="0">
                <a:latin typeface="Poppins Semi-Bold" panose="020B0604020202020204" charset="0"/>
                <a:cs typeface="Poppins Semi-Bold" panose="020B0604020202020204" charset="0"/>
              </a:rPr>
              <a:t> , </a:t>
            </a: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Policy_id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Policy_number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Policy_name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Issue_date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Start_date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End_date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Policy_duration_years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Policy_status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Sum_assured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Premium_frequency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775396" lvl="1" indent="-457200">
              <a:lnSpc>
                <a:spcPts val="4126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Renewal_option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40FDBD-39E9-4DB8-1E16-CD2E4D8DACCD}"/>
              </a:ext>
            </a:extLst>
          </p:cNvPr>
          <p:cNvSpPr txBox="1"/>
          <p:nvPr/>
        </p:nvSpPr>
        <p:spPr>
          <a:xfrm>
            <a:off x="8875881" y="2708340"/>
            <a:ext cx="6081463" cy="6285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Vehicle_sk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Vehicle_id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Vehicle_registration_no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Vehicle_make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Vehicle_model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Manufacturing_year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Vehicle_type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Engine_capacity_cc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Fuel_type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Transmission_type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Seating_capacity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  <a:p>
            <a:pPr marL="636391" lvl="1" indent="-318195">
              <a:lnSpc>
                <a:spcPts val="4126"/>
              </a:lnSpc>
              <a:buFont typeface="Arial"/>
              <a:buChar char="•"/>
            </a:pPr>
            <a:r>
              <a:rPr lang="en-US" sz="3000" dirty="0" err="1">
                <a:latin typeface="Poppins Semi-Bold" panose="020B0604020202020204" charset="0"/>
                <a:cs typeface="Poppins Semi-Bold" panose="020B0604020202020204" charset="0"/>
              </a:rPr>
              <a:t>Vehicle_current_value</a:t>
            </a:r>
            <a:endParaRPr lang="en-US" sz="3000" dirty="0">
              <a:latin typeface="Poppins Semi-Bold" panose="020B0604020202020204" charset="0"/>
              <a:cs typeface="Poppins Semi-Bold" panose="020B0604020202020204" charset="0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1115D22-A60C-DB01-A6C6-726AC31B68E3}"/>
              </a:ext>
            </a:extLst>
          </p:cNvPr>
          <p:cNvSpPr txBox="1"/>
          <p:nvPr/>
        </p:nvSpPr>
        <p:spPr>
          <a:xfrm>
            <a:off x="1266686" y="3447017"/>
            <a:ext cx="313103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Dim_</a:t>
            </a:r>
            <a:r>
              <a:rPr lang="en-US" sz="3000" b="1" dirty="0" err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Policy</a:t>
            </a:r>
            <a:endParaRPr lang="en-US" sz="3000" b="1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5BFD702-30FC-D383-83A1-FCF254F9CBD1}"/>
              </a:ext>
            </a:extLst>
          </p:cNvPr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5977F9EA-7046-19CE-9BF8-B51F7DE8BC4C}"/>
              </a:ext>
            </a:extLst>
          </p:cNvPr>
          <p:cNvSpPr/>
          <p:nvPr/>
        </p:nvSpPr>
        <p:spPr>
          <a:xfrm>
            <a:off x="16175724" y="646546"/>
            <a:ext cx="2085109" cy="208510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9999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4DDC218-39A9-E5D5-5803-6043826CF933}"/>
              </a:ext>
            </a:extLst>
          </p:cNvPr>
          <p:cNvSpPr txBox="1"/>
          <p:nvPr/>
        </p:nvSpPr>
        <p:spPr>
          <a:xfrm>
            <a:off x="8615392" y="2042117"/>
            <a:ext cx="4953000" cy="502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3000" b="1" dirty="0" err="1">
                <a:latin typeface="Poppins Semi-Bold" panose="020B0604020202020204" charset="0"/>
                <a:cs typeface="Poppins Semi-Bold" panose="020B0604020202020204" charset="0"/>
              </a:rPr>
              <a:t>Dim_Vehicle</a:t>
            </a:r>
            <a:endParaRPr lang="en-US" sz="3000" b="1" dirty="0">
              <a:solidFill>
                <a:srgbClr val="000000"/>
              </a:solidFill>
              <a:latin typeface="Poppins Semi-Bold" panose="020B0604020202020204" charset="0"/>
              <a:ea typeface="Poppins Semi-Bold"/>
              <a:cs typeface="Poppins Semi-Bold" panose="020B0604020202020204" charset="0"/>
              <a:sym typeface="Poppins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421248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784</Words>
  <Application>Microsoft Office PowerPoint</Application>
  <PresentationFormat>Custom</PresentationFormat>
  <Paragraphs>210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Poppins Bold</vt:lpstr>
      <vt:lpstr>Calibri</vt:lpstr>
      <vt:lpstr>Open Sauce Bold</vt:lpstr>
      <vt:lpstr>Poppins</vt:lpstr>
      <vt:lpstr>Codec Pro ExtraBold</vt:lpstr>
      <vt:lpstr>Open Sauce</vt:lpstr>
      <vt:lpstr>Open Sauce Semi-Bold</vt:lpstr>
      <vt:lpstr>Montserrat Light</vt:lpstr>
      <vt:lpstr>ADLaM Display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kulunu thathsara</cp:lastModifiedBy>
  <cp:revision>5</cp:revision>
  <dcterms:created xsi:type="dcterms:W3CDTF">2006-08-16T00:00:00Z</dcterms:created>
  <dcterms:modified xsi:type="dcterms:W3CDTF">2025-07-12T00:19:56Z</dcterms:modified>
  <dc:identifier>DAGYzrdMW6w</dc:identifier>
</cp:coreProperties>
</file>